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10287000" cx="18288000"/>
  <p:notesSz cx="18288000" cy="10287000"/>
  <p:embeddedFontLst>
    <p:embeddedFont>
      <p:font typeface="Tahoma"/>
      <p:regular r:id="rId50"/>
      <p:bold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52" roundtripDataSignature="AMtx7miYUc/hU+lAw0YgrgWyNXHjvm/c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Tahoma-bold.fntdata"/><Relationship Id="rId50" Type="http://schemas.openxmlformats.org/officeDocument/2006/relationships/font" Target="fonts/Tahoma-regular.fntdata"/><Relationship Id="rId52"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828800" y="4886325"/>
            <a:ext cx="14630400" cy="462915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0: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7: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7: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8: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9: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9: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0: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0: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7: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7: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8: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8: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9: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9: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0: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0: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3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37: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7: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8: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8: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9: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9: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40: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0: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4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4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4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4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1" name="Shape 11"/>
        <p:cNvGrpSpPr/>
        <p:nvPr/>
      </p:nvGrpSpPr>
      <p:grpSpPr>
        <a:xfrm>
          <a:off x="0" y="0"/>
          <a:ext cx="0" cy="0"/>
          <a:chOff x="0" y="0"/>
          <a:chExt cx="0" cy="0"/>
        </a:xfrm>
      </p:grpSpPr>
      <p:sp>
        <p:nvSpPr>
          <p:cNvPr id="12" name="Google Shape;12;p46"/>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46"/>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46"/>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800" u="none" cap="none" strike="noStrike">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bg>
      <p:bgPr>
        <a:solidFill>
          <a:schemeClr val="lt1"/>
        </a:solidFill>
      </p:bgPr>
    </p:bg>
    <p:spTree>
      <p:nvGrpSpPr>
        <p:cNvPr id="15" name="Shape 15"/>
        <p:cNvGrpSpPr/>
        <p:nvPr/>
      </p:nvGrpSpPr>
      <p:grpSpPr>
        <a:xfrm>
          <a:off x="0" y="0"/>
          <a:ext cx="0" cy="0"/>
          <a:chOff x="0" y="0"/>
          <a:chExt cx="0" cy="0"/>
        </a:xfrm>
      </p:grpSpPr>
      <p:sp>
        <p:nvSpPr>
          <p:cNvPr id="16" name="Google Shape;16;p47"/>
          <p:cNvSpPr/>
          <p:nvPr/>
        </p:nvSpPr>
        <p:spPr>
          <a:xfrm>
            <a:off x="0" y="708188"/>
            <a:ext cx="18288000" cy="9578975"/>
          </a:xfrm>
          <a:custGeom>
            <a:rect b="b" l="l" r="r" t="t"/>
            <a:pathLst>
              <a:path extrusionOk="0" h="9578975" w="18288000">
                <a:moveTo>
                  <a:pt x="0" y="9578810"/>
                </a:moveTo>
                <a:lnTo>
                  <a:pt x="18287998" y="9578810"/>
                </a:lnTo>
                <a:lnTo>
                  <a:pt x="18287998" y="0"/>
                </a:lnTo>
                <a:lnTo>
                  <a:pt x="0" y="0"/>
                </a:lnTo>
                <a:lnTo>
                  <a:pt x="0" y="9578810"/>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 name="Google Shape;17;p47"/>
          <p:cNvSpPr txBox="1"/>
          <p:nvPr>
            <p:ph type="title"/>
          </p:nvPr>
        </p:nvSpPr>
        <p:spPr>
          <a:xfrm>
            <a:off x="1016000" y="1273511"/>
            <a:ext cx="16256000" cy="20066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400">
                <a:solidFill>
                  <a:schemeClr val="dk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47"/>
          <p:cNvSpPr txBox="1"/>
          <p:nvPr>
            <p:ph idx="1" type="body"/>
          </p:nvPr>
        </p:nvSpPr>
        <p:spPr>
          <a:xfrm>
            <a:off x="1015365" y="2419612"/>
            <a:ext cx="16257269" cy="6800215"/>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600">
                <a:solidFill>
                  <a:schemeClr val="dk1"/>
                </a:solidFill>
                <a:latin typeface="Tahoma"/>
                <a:ea typeface="Tahoma"/>
                <a:cs typeface="Tahoma"/>
                <a:sym typeface="Tahoma"/>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47"/>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7"/>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7"/>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22" name="Shape 22"/>
        <p:cNvGrpSpPr/>
        <p:nvPr/>
      </p:nvGrpSpPr>
      <p:grpSpPr>
        <a:xfrm>
          <a:off x="0" y="0"/>
          <a:ext cx="0" cy="0"/>
          <a:chOff x="0" y="0"/>
          <a:chExt cx="0" cy="0"/>
        </a:xfrm>
      </p:grpSpPr>
      <p:sp>
        <p:nvSpPr>
          <p:cNvPr id="23" name="Google Shape;23;p48"/>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 name="Google Shape;24;p48"/>
          <p:cNvSpPr txBox="1"/>
          <p:nvPr>
            <p:ph type="title"/>
          </p:nvPr>
        </p:nvSpPr>
        <p:spPr>
          <a:xfrm>
            <a:off x="1016000" y="1273511"/>
            <a:ext cx="16256000" cy="20066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400">
                <a:solidFill>
                  <a:schemeClr val="dk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8"/>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8"/>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8"/>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8" name="Shape 28"/>
        <p:cNvGrpSpPr/>
        <p:nvPr/>
      </p:nvGrpSpPr>
      <p:grpSpPr>
        <a:xfrm>
          <a:off x="0" y="0"/>
          <a:ext cx="0" cy="0"/>
          <a:chOff x="0" y="0"/>
          <a:chExt cx="0" cy="0"/>
        </a:xfrm>
      </p:grpSpPr>
      <p:sp>
        <p:nvSpPr>
          <p:cNvPr id="29" name="Google Shape;29;p49"/>
          <p:cNvSpPr txBox="1"/>
          <p:nvPr>
            <p:ph type="ctrTitle"/>
          </p:nvPr>
        </p:nvSpPr>
        <p:spPr>
          <a:xfrm>
            <a:off x="5806177" y="852151"/>
            <a:ext cx="6675645" cy="193992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1" sz="3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9"/>
          <p:cNvSpPr txBox="1"/>
          <p:nvPr>
            <p:ph idx="1" type="subTitle"/>
          </p:nvPr>
        </p:nvSpPr>
        <p:spPr>
          <a:xfrm>
            <a:off x="2743200" y="5760720"/>
            <a:ext cx="12801600" cy="2571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9"/>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9"/>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9"/>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34" name="Shape 34"/>
        <p:cNvGrpSpPr/>
        <p:nvPr/>
      </p:nvGrpSpPr>
      <p:grpSpPr>
        <a:xfrm>
          <a:off x="0" y="0"/>
          <a:ext cx="0" cy="0"/>
          <a:chOff x="0" y="0"/>
          <a:chExt cx="0" cy="0"/>
        </a:xfrm>
      </p:grpSpPr>
      <p:sp>
        <p:nvSpPr>
          <p:cNvPr id="35" name="Google Shape;35;p50"/>
          <p:cNvSpPr/>
          <p:nvPr/>
        </p:nvSpPr>
        <p:spPr>
          <a:xfrm>
            <a:off x="0" y="708188"/>
            <a:ext cx="18288000" cy="9578975"/>
          </a:xfrm>
          <a:custGeom>
            <a:rect b="b" l="l" r="r" t="t"/>
            <a:pathLst>
              <a:path extrusionOk="0" h="9578975" w="18288000">
                <a:moveTo>
                  <a:pt x="0" y="9578810"/>
                </a:moveTo>
                <a:lnTo>
                  <a:pt x="18287998" y="9578810"/>
                </a:lnTo>
                <a:lnTo>
                  <a:pt x="18287998" y="0"/>
                </a:lnTo>
                <a:lnTo>
                  <a:pt x="0" y="0"/>
                </a:lnTo>
                <a:lnTo>
                  <a:pt x="0" y="9578810"/>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 name="Google Shape;36;p50"/>
          <p:cNvSpPr txBox="1"/>
          <p:nvPr>
            <p:ph type="title"/>
          </p:nvPr>
        </p:nvSpPr>
        <p:spPr>
          <a:xfrm>
            <a:off x="1016000" y="1273511"/>
            <a:ext cx="16256000" cy="20066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400">
                <a:solidFill>
                  <a:schemeClr val="dk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50"/>
          <p:cNvSpPr txBox="1"/>
          <p:nvPr>
            <p:ph idx="1" type="body"/>
          </p:nvPr>
        </p:nvSpPr>
        <p:spPr>
          <a:xfrm>
            <a:off x="914400" y="2366010"/>
            <a:ext cx="7955280" cy="678942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8" name="Google Shape;38;p50"/>
          <p:cNvSpPr txBox="1"/>
          <p:nvPr>
            <p:ph idx="2" type="body"/>
          </p:nvPr>
        </p:nvSpPr>
        <p:spPr>
          <a:xfrm>
            <a:off x="10494136" y="2105843"/>
            <a:ext cx="6765290" cy="715264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2100">
                <a:solidFill>
                  <a:srgbClr val="2E6086"/>
                </a:solidFill>
                <a:latin typeface="Trebuchet MS"/>
                <a:ea typeface="Trebuchet MS"/>
                <a:cs typeface="Trebuchet MS"/>
                <a:sym typeface="Trebuchet MS"/>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9" name="Google Shape;39;p50"/>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0"/>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0"/>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5"/>
          <p:cNvSpPr txBox="1"/>
          <p:nvPr>
            <p:ph type="title"/>
          </p:nvPr>
        </p:nvSpPr>
        <p:spPr>
          <a:xfrm>
            <a:off x="1016000" y="1273511"/>
            <a:ext cx="16256000" cy="20066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3400" u="none" cap="none" strike="noStrike">
                <a:solidFill>
                  <a:schemeClr val="dk1"/>
                </a:solidFill>
                <a:latin typeface="Tahoma"/>
                <a:ea typeface="Tahoma"/>
                <a:cs typeface="Tahoma"/>
                <a:sym typeface="Tahom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5"/>
          <p:cNvSpPr txBox="1"/>
          <p:nvPr>
            <p:ph idx="1" type="body"/>
          </p:nvPr>
        </p:nvSpPr>
        <p:spPr>
          <a:xfrm>
            <a:off x="1015365" y="2419612"/>
            <a:ext cx="16257269" cy="6800215"/>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2600" u="none" cap="none" strike="noStrike">
                <a:solidFill>
                  <a:schemeClr val="dk1"/>
                </a:solidFill>
                <a:latin typeface="Tahoma"/>
                <a:ea typeface="Tahoma"/>
                <a:cs typeface="Tahoma"/>
                <a:sym typeface="Tahoma"/>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8" name="Google Shape;8;p45"/>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45"/>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45"/>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800" u="none" cap="none" strike="noStrike">
                <a:solidFill>
                  <a:srgbClr val="888888"/>
                </a:solidFill>
                <a:latin typeface="Calibri"/>
                <a:ea typeface="Calibri"/>
                <a:cs typeface="Calibri"/>
                <a:sym typeface="Calibri"/>
              </a:defRPr>
            </a:lvl1pPr>
            <a:lvl2pPr indent="0" lvl="1" marL="0" marR="0" rtl="0" algn="r">
              <a:spcBef>
                <a:spcPts val="0"/>
              </a:spcBef>
              <a:buNone/>
              <a:defRPr b="0" i="0" sz="1800" u="none" cap="none" strike="noStrike">
                <a:solidFill>
                  <a:srgbClr val="888888"/>
                </a:solidFill>
                <a:latin typeface="Calibri"/>
                <a:ea typeface="Calibri"/>
                <a:cs typeface="Calibri"/>
                <a:sym typeface="Calibri"/>
              </a:defRPr>
            </a:lvl2pPr>
            <a:lvl3pPr indent="0" lvl="2" marL="0" marR="0" rtl="0" algn="r">
              <a:spcBef>
                <a:spcPts val="0"/>
              </a:spcBef>
              <a:buNone/>
              <a:defRPr b="0" i="0" sz="1800" u="none" cap="none" strike="noStrike">
                <a:solidFill>
                  <a:srgbClr val="888888"/>
                </a:solidFill>
                <a:latin typeface="Calibri"/>
                <a:ea typeface="Calibri"/>
                <a:cs typeface="Calibri"/>
                <a:sym typeface="Calibri"/>
              </a:defRPr>
            </a:lvl3pPr>
            <a:lvl4pPr indent="0" lvl="3" marL="0" marR="0" rtl="0" algn="r">
              <a:spcBef>
                <a:spcPts val="0"/>
              </a:spcBef>
              <a:buNone/>
              <a:defRPr b="0" i="0" sz="1800" u="none" cap="none" strike="noStrike">
                <a:solidFill>
                  <a:srgbClr val="888888"/>
                </a:solidFill>
                <a:latin typeface="Calibri"/>
                <a:ea typeface="Calibri"/>
                <a:cs typeface="Calibri"/>
                <a:sym typeface="Calibri"/>
              </a:defRPr>
            </a:lvl4pPr>
            <a:lvl5pPr indent="0" lvl="4" marL="0" marR="0" rtl="0" algn="r">
              <a:spcBef>
                <a:spcPts val="0"/>
              </a:spcBef>
              <a:buNone/>
              <a:defRPr b="0" i="0" sz="1800" u="none" cap="none" strike="noStrike">
                <a:solidFill>
                  <a:srgbClr val="888888"/>
                </a:solidFill>
                <a:latin typeface="Calibri"/>
                <a:ea typeface="Calibri"/>
                <a:cs typeface="Calibri"/>
                <a:sym typeface="Calibri"/>
              </a:defRPr>
            </a:lvl5pPr>
            <a:lvl6pPr indent="0" lvl="5" marL="0" marR="0" rtl="0" algn="r">
              <a:spcBef>
                <a:spcPts val="0"/>
              </a:spcBef>
              <a:buNone/>
              <a:defRPr b="0" i="0" sz="1800" u="none" cap="none" strike="noStrike">
                <a:solidFill>
                  <a:srgbClr val="888888"/>
                </a:solidFill>
                <a:latin typeface="Calibri"/>
                <a:ea typeface="Calibri"/>
                <a:cs typeface="Calibri"/>
                <a:sym typeface="Calibri"/>
              </a:defRPr>
            </a:lvl6pPr>
            <a:lvl7pPr indent="0" lvl="6" marL="0" marR="0" rtl="0" algn="r">
              <a:spcBef>
                <a:spcPts val="0"/>
              </a:spcBef>
              <a:buNone/>
              <a:defRPr b="0" i="0" sz="1800" u="none" cap="none" strike="noStrike">
                <a:solidFill>
                  <a:srgbClr val="888888"/>
                </a:solidFill>
                <a:latin typeface="Calibri"/>
                <a:ea typeface="Calibri"/>
                <a:cs typeface="Calibri"/>
                <a:sym typeface="Calibri"/>
              </a:defRPr>
            </a:lvl7pPr>
            <a:lvl8pPr indent="0" lvl="7" marL="0" marR="0" rtl="0" algn="r">
              <a:spcBef>
                <a:spcPts val="0"/>
              </a:spcBef>
              <a:buNone/>
              <a:defRPr b="0" i="0" sz="1800" u="none" cap="none" strike="noStrike">
                <a:solidFill>
                  <a:srgbClr val="888888"/>
                </a:solidFill>
                <a:latin typeface="Calibri"/>
                <a:ea typeface="Calibri"/>
                <a:cs typeface="Calibri"/>
                <a:sym typeface="Calibri"/>
              </a:defRPr>
            </a:lvl8pPr>
            <a:lvl9pPr indent="0" lvl="8" marL="0" marR="0" rtl="0" algn="r">
              <a:spcBef>
                <a:spcPts val="0"/>
              </a:spcBef>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19.pn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26.png"/><Relationship Id="rId6" Type="http://schemas.openxmlformats.org/officeDocument/2006/relationships/image" Target="../media/image49.png"/><Relationship Id="rId7"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8.png"/><Relationship Id="rId4" Type="http://schemas.openxmlformats.org/officeDocument/2006/relationships/hyperlink" Target="https://www.legifrance.gouv.fr/codes/article_lc/LEGIARTI000045391805" TargetMode="External"/><Relationship Id="rId5" Type="http://schemas.openxmlformats.org/officeDocument/2006/relationships/hyperlink" Target="https://www.legifrance.gouv.fr/affichCodeArticle.do?cidTexte=LEGITEXT000006072050&amp;idArticle=LEGIARTI000006900824&amp;dateTexte&amp;categorieLien=cid" TargetMode="External"/><Relationship Id="rId6" Type="http://schemas.openxmlformats.org/officeDocument/2006/relationships/hyperlink" Target="https://www.legifrance.gouv.fr/affichCodeArticle.do?cidTexte=LEGITEXT000006072050&amp;idArticle=LEGIARTI000045389794&amp;dateTexte&amp;categorieLien=cid" TargetMode="External"/><Relationship Id="rId7" Type="http://schemas.openxmlformats.org/officeDocument/2006/relationships/hyperlink" Target="https://www.legifrance.gouv.fr/affichCodeArticle.do?cidTexte=LEGITEXT000006072050&amp;idArticle=LEGIARTI000045389794&amp;dateTexte&amp;categorieLien=cid"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40.png"/><Relationship Id="rId5" Type="http://schemas.openxmlformats.org/officeDocument/2006/relationships/image" Target="../media/image51.png"/><Relationship Id="rId6"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5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7.jp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0.png"/><Relationship Id="rId4" Type="http://schemas.openxmlformats.org/officeDocument/2006/relationships/image" Target="../media/image15.png"/><Relationship Id="rId5" Type="http://schemas.openxmlformats.org/officeDocument/2006/relationships/image" Target="../media/image67.png"/><Relationship Id="rId6" Type="http://schemas.openxmlformats.org/officeDocument/2006/relationships/image" Target="../media/image52.png"/><Relationship Id="rId7" Type="http://schemas.openxmlformats.org/officeDocument/2006/relationships/image" Target="../media/image53.png"/><Relationship Id="rId8"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www.legifrance.gouv.fr/codes/article_lc/LEGIARTI000043893894/2022-03-31/" TargetMode="External"/><Relationship Id="rId4" Type="http://schemas.openxmlformats.org/officeDocument/2006/relationships/hyperlink" Target="https://www.legifrance.gouv.fr/codes/article_lc/LEGIARTI000031072447" TargetMode="External"/><Relationship Id="rId5"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3.jp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5.pn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6.jpg"/><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4.png"/><Relationship Id="rId4" Type="http://schemas.openxmlformats.org/officeDocument/2006/relationships/image" Target="../media/image7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8.jpg"/><Relationship Id="rId4" Type="http://schemas.openxmlformats.org/officeDocument/2006/relationships/image" Target="../media/image74.jpg"/><Relationship Id="rId5" Type="http://schemas.openxmlformats.org/officeDocument/2006/relationships/image" Target="../media/image70.jpg"/><Relationship Id="rId6" Type="http://schemas.openxmlformats.org/officeDocument/2006/relationships/image" Target="../media/image71.jpg"/><Relationship Id="rId7" Type="http://schemas.openxmlformats.org/officeDocument/2006/relationships/image" Target="../media/image75.jpg"/><Relationship Id="rId8" Type="http://schemas.openxmlformats.org/officeDocument/2006/relationships/image" Target="../media/image6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25.png"/><Relationship Id="rId4" Type="http://schemas.openxmlformats.org/officeDocument/2006/relationships/image" Target="../media/image66.png"/><Relationship Id="rId5" Type="http://schemas.openxmlformats.org/officeDocument/2006/relationships/image" Target="../media/image68.png"/><Relationship Id="rId6"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 name="Shape 45"/>
        <p:cNvGrpSpPr/>
        <p:nvPr/>
      </p:nvGrpSpPr>
      <p:grpSpPr>
        <a:xfrm>
          <a:off x="0" y="0"/>
          <a:ext cx="0" cy="0"/>
          <a:chOff x="0" y="0"/>
          <a:chExt cx="0" cy="0"/>
        </a:xfrm>
      </p:grpSpPr>
      <p:sp>
        <p:nvSpPr>
          <p:cNvPr id="46" name="Google Shape;46;p1"/>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 name="Google Shape;47;p1"/>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1"/>
          <p:cNvSpPr txBox="1"/>
          <p:nvPr/>
        </p:nvSpPr>
        <p:spPr>
          <a:xfrm>
            <a:off x="94753" y="168370"/>
            <a:ext cx="1098740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a:t>
            </a:r>
            <a:r>
              <a:rPr b="1" lang="en-US" sz="2100">
                <a:solidFill>
                  <a:schemeClr val="dk1"/>
                </a:solidFill>
                <a:latin typeface="Trebuchet MS"/>
                <a:ea typeface="Trebuchet MS"/>
                <a:cs typeface="Trebuchet MS"/>
                <a:sym typeface="Trebuchet MS"/>
              </a:rPr>
              <a:t>Définition </a:t>
            </a:r>
            <a:r>
              <a:rPr lang="en-US" sz="2100">
                <a:solidFill>
                  <a:schemeClr val="dk1"/>
                </a:solidFill>
                <a:latin typeface="Trebuchet MS"/>
                <a:ea typeface="Trebuchet MS"/>
                <a:cs typeface="Trebuchet MS"/>
                <a:sym typeface="Trebuchet MS"/>
              </a:rPr>
              <a:t>- Description des actes - Protagonistes - Sanctions</a:t>
            </a:r>
            <a:endParaRPr sz="2100">
              <a:solidFill>
                <a:schemeClr val="dk1"/>
              </a:solidFill>
              <a:latin typeface="Trebuchet MS"/>
              <a:ea typeface="Trebuchet MS"/>
              <a:cs typeface="Trebuchet MS"/>
              <a:sym typeface="Trebuchet MS"/>
            </a:endParaRPr>
          </a:p>
        </p:txBody>
      </p:sp>
      <p:sp>
        <p:nvSpPr>
          <p:cNvPr id="49" name="Google Shape;49;p1"/>
          <p:cNvSpPr txBox="1"/>
          <p:nvPr/>
        </p:nvSpPr>
        <p:spPr>
          <a:xfrm>
            <a:off x="3352235" y="1597330"/>
            <a:ext cx="14175740" cy="3281679"/>
          </a:xfrm>
          <a:prstGeom prst="rect">
            <a:avLst/>
          </a:prstGeom>
          <a:solidFill>
            <a:srgbClr val="E3A587"/>
          </a:solidFill>
          <a:ln>
            <a:noFill/>
          </a:ln>
        </p:spPr>
        <p:txBody>
          <a:bodyPr anchorCtr="0" anchor="t" bIns="0" lIns="0" spcFirstLastPara="1" rIns="0" wrap="square" tIns="95250">
            <a:spAutoFit/>
          </a:bodyPr>
          <a:lstStyle/>
          <a:p>
            <a:pPr indent="0" lvl="0" marL="0" marR="0" rtl="0" algn="ctr">
              <a:lnSpc>
                <a:spcPct val="100000"/>
              </a:lnSpc>
              <a:spcBef>
                <a:spcPts val="0"/>
              </a:spcBef>
              <a:spcAft>
                <a:spcPts val="0"/>
              </a:spcAft>
              <a:buNone/>
            </a:pPr>
            <a:r>
              <a:rPr b="1" lang="en-US" sz="3000">
                <a:solidFill>
                  <a:schemeClr val="dk1"/>
                </a:solidFill>
                <a:latin typeface="Trebuchet MS"/>
                <a:ea typeface="Trebuchet MS"/>
                <a:cs typeface="Trebuchet MS"/>
                <a:sym typeface="Trebuchet MS"/>
              </a:rPr>
              <a:t>Loi de modernisation sociale n°2002-73 du 17 janvier 2022</a:t>
            </a:r>
            <a:endParaRPr sz="30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550">
              <a:solidFill>
                <a:schemeClr val="dk1"/>
              </a:solidFill>
              <a:latin typeface="Trebuchet MS"/>
              <a:ea typeface="Trebuchet MS"/>
              <a:cs typeface="Trebuchet MS"/>
              <a:sym typeface="Trebuchet MS"/>
            </a:endParaRPr>
          </a:p>
          <a:p>
            <a:pPr indent="0" lvl="0" marL="45085" marR="38735" rtl="0" algn="ctr">
              <a:lnSpc>
                <a:spcPct val="114599"/>
              </a:lnSpc>
              <a:spcBef>
                <a:spcPts val="0"/>
              </a:spcBef>
              <a:spcAft>
                <a:spcPts val="0"/>
              </a:spcAft>
              <a:buNone/>
            </a:pPr>
            <a:r>
              <a:rPr i="1" lang="en-US" sz="3000">
                <a:solidFill>
                  <a:schemeClr val="dk1"/>
                </a:solidFill>
                <a:latin typeface="Trebuchet MS"/>
                <a:ea typeface="Trebuchet MS"/>
                <a:cs typeface="Trebuchet MS"/>
                <a:sym typeface="Trebuchet MS"/>
              </a:rPr>
              <a:t>“Aucun salarié ne doit subir des agissements répétés de harcèlement moral qui ont pour  objet ou pour effet une dégradation de ses conditions de travail susceptible de </a:t>
            </a:r>
            <a:r>
              <a:rPr b="1" i="1" lang="en-US" sz="3000">
                <a:solidFill>
                  <a:schemeClr val="dk1"/>
                </a:solidFill>
                <a:latin typeface="Trebuchet MS"/>
                <a:ea typeface="Trebuchet MS"/>
                <a:cs typeface="Trebuchet MS"/>
                <a:sym typeface="Trebuchet MS"/>
              </a:rPr>
              <a:t>porter  atteinte à ses droits et à sa dignité, d'altérer sa santé physique ou mentale ou  de compromettre son avenir professionnel</a:t>
            </a:r>
            <a:r>
              <a:rPr i="1" lang="en-US" sz="3000">
                <a:solidFill>
                  <a:schemeClr val="dk1"/>
                </a:solidFill>
                <a:latin typeface="Trebuchet MS"/>
                <a:ea typeface="Trebuchet MS"/>
                <a:cs typeface="Trebuchet MS"/>
                <a:sym typeface="Trebuchet MS"/>
              </a:rPr>
              <a:t>”.</a:t>
            </a:r>
            <a:endParaRPr sz="3000">
              <a:solidFill>
                <a:schemeClr val="dk1"/>
              </a:solidFill>
              <a:latin typeface="Trebuchet MS"/>
              <a:ea typeface="Trebuchet MS"/>
              <a:cs typeface="Trebuchet MS"/>
              <a:sym typeface="Trebuchet MS"/>
            </a:endParaRPr>
          </a:p>
        </p:txBody>
      </p:sp>
      <p:pic>
        <p:nvPicPr>
          <p:cNvPr id="50" name="Google Shape;50;p1"/>
          <p:cNvPicPr preferRelativeResize="0"/>
          <p:nvPr/>
        </p:nvPicPr>
        <p:blipFill rotWithShape="1">
          <a:blip r:embed="rId3">
            <a:alphaModFix/>
          </a:blip>
          <a:srcRect b="0" l="0" r="0" t="0"/>
          <a:stretch/>
        </p:blipFill>
        <p:spPr>
          <a:xfrm>
            <a:off x="511508" y="2286962"/>
            <a:ext cx="2495549" cy="1904999"/>
          </a:xfrm>
          <a:prstGeom prst="rect">
            <a:avLst/>
          </a:prstGeom>
          <a:noFill/>
          <a:ln>
            <a:noFill/>
          </a:ln>
        </p:spPr>
      </p:pic>
      <p:pic>
        <p:nvPicPr>
          <p:cNvPr id="51" name="Google Shape;51;p1"/>
          <p:cNvPicPr preferRelativeResize="0"/>
          <p:nvPr/>
        </p:nvPicPr>
        <p:blipFill rotWithShape="1">
          <a:blip r:embed="rId4">
            <a:alphaModFix/>
          </a:blip>
          <a:srcRect b="0" l="0" r="0" t="0"/>
          <a:stretch/>
        </p:blipFill>
        <p:spPr>
          <a:xfrm>
            <a:off x="692477" y="6459581"/>
            <a:ext cx="2133599" cy="2181224"/>
          </a:xfrm>
          <a:prstGeom prst="rect">
            <a:avLst/>
          </a:prstGeom>
          <a:noFill/>
          <a:ln>
            <a:noFill/>
          </a:ln>
        </p:spPr>
      </p:pic>
      <p:sp>
        <p:nvSpPr>
          <p:cNvPr id="52" name="Google Shape;52;p1"/>
          <p:cNvSpPr txBox="1"/>
          <p:nvPr/>
        </p:nvSpPr>
        <p:spPr>
          <a:xfrm>
            <a:off x="3352235" y="6404993"/>
            <a:ext cx="14177010" cy="2233930"/>
          </a:xfrm>
          <a:prstGeom prst="rect">
            <a:avLst/>
          </a:prstGeom>
          <a:solidFill>
            <a:srgbClr val="FFD9D9"/>
          </a:solidFill>
          <a:ln>
            <a:noFill/>
          </a:ln>
        </p:spPr>
        <p:txBody>
          <a:bodyPr anchorCtr="0" anchor="t" bIns="0" lIns="0" spcFirstLastPara="1" rIns="0" wrap="square" tIns="28575">
            <a:spAutoFit/>
          </a:bodyPr>
          <a:lstStyle/>
          <a:p>
            <a:pPr indent="0" lvl="0" marL="187960" marR="182245" rtl="0" algn="ctr">
              <a:lnSpc>
                <a:spcPct val="114599"/>
              </a:lnSpc>
              <a:spcBef>
                <a:spcPts val="0"/>
              </a:spcBef>
              <a:spcAft>
                <a:spcPts val="0"/>
              </a:spcAft>
              <a:buNone/>
            </a:pPr>
            <a:r>
              <a:rPr i="1" lang="en-US" sz="3000">
                <a:solidFill>
                  <a:schemeClr val="dk1"/>
                </a:solidFill>
                <a:latin typeface="Trebuchet MS"/>
                <a:ea typeface="Trebuchet MS"/>
                <a:cs typeface="Trebuchet MS"/>
                <a:sym typeface="Trebuchet MS"/>
              </a:rPr>
              <a:t>“Aucune personne ne peut être écartée d'une procédure de recrutement ou de l'accès à  un stage ou à une période de formation en entreprise, aucun salarié ne peut être  sanctionné, licencié ni faire l'objet d'une mesure discriminatoire, directe ou indirecte,  notamment en matière de rémunération, etc”.</a:t>
            </a:r>
            <a:endParaRPr sz="3000">
              <a:solidFill>
                <a:schemeClr val="dk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 name="Shape 56"/>
        <p:cNvGrpSpPr/>
        <p:nvPr/>
      </p:nvGrpSpPr>
      <p:grpSpPr>
        <a:xfrm>
          <a:off x="0" y="0"/>
          <a:ext cx="0" cy="0"/>
          <a:chOff x="0" y="0"/>
          <a:chExt cx="0" cy="0"/>
        </a:xfrm>
      </p:grpSpPr>
      <p:sp>
        <p:nvSpPr>
          <p:cNvPr id="57" name="Google Shape;57;p2"/>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 name="Google Shape;58;p2"/>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 name="Google Shape;59;p2"/>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60" name="Google Shape;60;p2"/>
          <p:cNvSpPr txBox="1"/>
          <p:nvPr/>
        </p:nvSpPr>
        <p:spPr>
          <a:xfrm>
            <a:off x="3801461" y="1493942"/>
            <a:ext cx="10687050" cy="2233930"/>
          </a:xfrm>
          <a:prstGeom prst="rect">
            <a:avLst/>
          </a:prstGeom>
          <a:solidFill>
            <a:srgbClr val="E3A587"/>
          </a:solidFill>
          <a:ln>
            <a:noFill/>
          </a:ln>
        </p:spPr>
        <p:txBody>
          <a:bodyPr anchorCtr="0" anchor="t" bIns="0" lIns="0" spcFirstLastPara="1" rIns="0" wrap="square" tIns="102225">
            <a:spAutoFit/>
          </a:bodyPr>
          <a:lstStyle/>
          <a:p>
            <a:pPr indent="608965" lvl="0" marL="625475" marR="619760" rtl="0" algn="l">
              <a:lnSpc>
                <a:spcPct val="137900"/>
              </a:lnSpc>
              <a:spcBef>
                <a:spcPts val="0"/>
              </a:spcBef>
              <a:spcAft>
                <a:spcPts val="0"/>
              </a:spcAft>
              <a:buNone/>
            </a:pPr>
            <a:r>
              <a:rPr b="1" i="1" lang="en-US" sz="2900">
                <a:solidFill>
                  <a:schemeClr val="dk1"/>
                </a:solidFill>
                <a:latin typeface="Trebuchet MS"/>
                <a:ea typeface="Trebuchet MS"/>
                <a:cs typeface="Trebuchet MS"/>
                <a:sym typeface="Trebuchet MS"/>
              </a:rPr>
              <a:t>“Tout agissement répété de harcèlement moral  sans qu'il ne soit nécessaire que ces derniers se soient</a:t>
            </a:r>
            <a:endParaRPr sz="2900">
              <a:solidFill>
                <a:schemeClr val="dk1"/>
              </a:solidFill>
              <a:latin typeface="Trebuchet MS"/>
              <a:ea typeface="Trebuchet MS"/>
              <a:cs typeface="Trebuchet MS"/>
              <a:sym typeface="Trebuchet MS"/>
            </a:endParaRPr>
          </a:p>
          <a:p>
            <a:pPr indent="0" lvl="0" marL="1214755" marR="0" rtl="0" algn="l">
              <a:lnSpc>
                <a:spcPct val="100000"/>
              </a:lnSpc>
              <a:spcBef>
                <a:spcPts val="1320"/>
              </a:spcBef>
              <a:spcAft>
                <a:spcPts val="0"/>
              </a:spcAft>
              <a:buNone/>
            </a:pPr>
            <a:r>
              <a:rPr b="1" i="1" lang="en-US" sz="2900">
                <a:solidFill>
                  <a:schemeClr val="dk1"/>
                </a:solidFill>
                <a:latin typeface="Trebuchet MS"/>
                <a:ea typeface="Trebuchet MS"/>
                <a:cs typeface="Trebuchet MS"/>
                <a:sym typeface="Trebuchet MS"/>
              </a:rPr>
              <a:t>déroulés sur une période de temps importante”</a:t>
            </a:r>
            <a:endParaRPr sz="2900">
              <a:solidFill>
                <a:schemeClr val="dk1"/>
              </a:solidFill>
              <a:latin typeface="Trebuchet MS"/>
              <a:ea typeface="Trebuchet MS"/>
              <a:cs typeface="Trebuchet MS"/>
              <a:sym typeface="Trebuchet MS"/>
            </a:endParaRPr>
          </a:p>
        </p:txBody>
      </p:sp>
      <p:sp>
        <p:nvSpPr>
          <p:cNvPr id="61" name="Google Shape;61;p2"/>
          <p:cNvSpPr txBox="1"/>
          <p:nvPr/>
        </p:nvSpPr>
        <p:spPr>
          <a:xfrm>
            <a:off x="1176255" y="4562252"/>
            <a:ext cx="4067810" cy="43688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700">
                <a:solidFill>
                  <a:srgbClr val="00BE62"/>
                </a:solidFill>
                <a:latin typeface="Trebuchet MS"/>
                <a:ea typeface="Trebuchet MS"/>
                <a:cs typeface="Trebuchet MS"/>
                <a:sym typeface="Trebuchet MS"/>
              </a:rPr>
              <a:t>Exemple de cas retenu :</a:t>
            </a:r>
            <a:endParaRPr sz="2700">
              <a:solidFill>
                <a:schemeClr val="dk1"/>
              </a:solidFill>
              <a:latin typeface="Trebuchet MS"/>
              <a:ea typeface="Trebuchet MS"/>
              <a:cs typeface="Trebuchet MS"/>
              <a:sym typeface="Trebuchet MS"/>
            </a:endParaRPr>
          </a:p>
        </p:txBody>
      </p:sp>
      <p:sp>
        <p:nvSpPr>
          <p:cNvPr id="62" name="Google Shape;62;p2"/>
          <p:cNvSpPr txBox="1"/>
          <p:nvPr/>
        </p:nvSpPr>
        <p:spPr>
          <a:xfrm>
            <a:off x="1176255" y="4973732"/>
            <a:ext cx="6372225" cy="2463800"/>
          </a:xfrm>
          <a:prstGeom prst="rect">
            <a:avLst/>
          </a:prstGeom>
          <a:noFill/>
          <a:ln>
            <a:noFill/>
          </a:ln>
        </p:spPr>
        <p:txBody>
          <a:bodyPr anchorCtr="0" anchor="t" bIns="0" lIns="0" spcFirstLastPara="1" rIns="0" wrap="square" tIns="12700">
            <a:spAutoFit/>
          </a:bodyPr>
          <a:lstStyle/>
          <a:p>
            <a:pPr indent="0" lvl="0" marL="12700" marR="5080" rtl="0" algn="just">
              <a:lnSpc>
                <a:spcPct val="148100"/>
              </a:lnSpc>
              <a:spcBef>
                <a:spcPts val="0"/>
              </a:spcBef>
              <a:spcAft>
                <a:spcPts val="0"/>
              </a:spcAft>
              <a:buNone/>
            </a:pPr>
            <a:r>
              <a:rPr lang="en-US" sz="2700">
                <a:solidFill>
                  <a:schemeClr val="dk1"/>
                </a:solidFill>
                <a:latin typeface="Trebuchet MS"/>
                <a:ea typeface="Trebuchet MS"/>
                <a:cs typeface="Trebuchet MS"/>
                <a:sym typeface="Trebuchet MS"/>
              </a:rPr>
              <a:t>Des agissements commis sur une  période inférieure à un mois peuvent  permettre de caractériser une situation  de harcèlement moral.</a:t>
            </a:r>
            <a:endParaRPr sz="2700">
              <a:solidFill>
                <a:schemeClr val="dk1"/>
              </a:solidFill>
              <a:latin typeface="Trebuchet MS"/>
              <a:ea typeface="Trebuchet MS"/>
              <a:cs typeface="Trebuchet MS"/>
              <a:sym typeface="Trebuchet MS"/>
            </a:endParaRPr>
          </a:p>
        </p:txBody>
      </p:sp>
      <p:sp>
        <p:nvSpPr>
          <p:cNvPr id="63" name="Google Shape;63;p2"/>
          <p:cNvSpPr txBox="1"/>
          <p:nvPr/>
        </p:nvSpPr>
        <p:spPr>
          <a:xfrm>
            <a:off x="10064894" y="4364132"/>
            <a:ext cx="6372225" cy="1854200"/>
          </a:xfrm>
          <a:prstGeom prst="rect">
            <a:avLst/>
          </a:prstGeom>
          <a:noFill/>
          <a:ln>
            <a:noFill/>
          </a:ln>
        </p:spPr>
        <p:txBody>
          <a:bodyPr anchorCtr="0" anchor="t" bIns="0" lIns="0" spcFirstLastPara="1" rIns="0" wrap="square" tIns="210800">
            <a:spAutoFit/>
          </a:bodyPr>
          <a:lstStyle/>
          <a:p>
            <a:pPr indent="0" lvl="0" marL="12700" marR="0" rtl="0" algn="l">
              <a:lnSpc>
                <a:spcPct val="100000"/>
              </a:lnSpc>
              <a:spcBef>
                <a:spcPts val="0"/>
              </a:spcBef>
              <a:spcAft>
                <a:spcPts val="0"/>
              </a:spcAft>
              <a:buNone/>
            </a:pPr>
            <a:r>
              <a:rPr b="1" lang="en-US" sz="2700">
                <a:solidFill>
                  <a:srgbClr val="FF0000"/>
                </a:solidFill>
                <a:latin typeface="Trebuchet MS"/>
                <a:ea typeface="Trebuchet MS"/>
                <a:cs typeface="Trebuchet MS"/>
                <a:sym typeface="Trebuchet MS"/>
              </a:rPr>
              <a:t>Exemple de cas non retenu :</a:t>
            </a:r>
            <a:endParaRPr sz="2700">
              <a:solidFill>
                <a:schemeClr val="dk1"/>
              </a:solidFill>
              <a:latin typeface="Trebuchet MS"/>
              <a:ea typeface="Trebuchet MS"/>
              <a:cs typeface="Trebuchet MS"/>
              <a:sym typeface="Trebuchet MS"/>
            </a:endParaRPr>
          </a:p>
          <a:p>
            <a:pPr indent="0" lvl="0" marL="12700" marR="5080" rtl="0" algn="l">
              <a:lnSpc>
                <a:spcPct val="148100"/>
              </a:lnSpc>
              <a:spcBef>
                <a:spcPts val="0"/>
              </a:spcBef>
              <a:spcAft>
                <a:spcPts val="0"/>
              </a:spcAft>
              <a:buNone/>
            </a:pPr>
            <a:r>
              <a:rPr lang="en-US" sz="2700">
                <a:solidFill>
                  <a:schemeClr val="dk1"/>
                </a:solidFill>
                <a:latin typeface="Trebuchet MS"/>
                <a:ea typeface="Trebuchet MS"/>
                <a:cs typeface="Trebuchet MS"/>
                <a:sym typeface="Trebuchet MS"/>
              </a:rPr>
              <a:t>Le	salarié	reproche	à	l'employeur	la  publicité	réalisée	autour	des	critiques</a:t>
            </a:r>
            <a:endParaRPr sz="2700">
              <a:solidFill>
                <a:schemeClr val="dk1"/>
              </a:solidFill>
              <a:latin typeface="Trebuchet MS"/>
              <a:ea typeface="Trebuchet MS"/>
              <a:cs typeface="Trebuchet MS"/>
              <a:sym typeface="Trebuchet MS"/>
            </a:endParaRPr>
          </a:p>
        </p:txBody>
      </p:sp>
      <p:sp>
        <p:nvSpPr>
          <p:cNvPr id="64" name="Google Shape;64;p2"/>
          <p:cNvSpPr txBox="1"/>
          <p:nvPr/>
        </p:nvSpPr>
        <p:spPr>
          <a:xfrm>
            <a:off x="10064894" y="6192932"/>
            <a:ext cx="6372225" cy="2463800"/>
          </a:xfrm>
          <a:prstGeom prst="rect">
            <a:avLst/>
          </a:prstGeom>
          <a:noFill/>
          <a:ln>
            <a:noFill/>
          </a:ln>
        </p:spPr>
        <p:txBody>
          <a:bodyPr anchorCtr="0" anchor="t" bIns="0" lIns="0" spcFirstLastPara="1" rIns="0" wrap="square" tIns="12700">
            <a:spAutoFit/>
          </a:bodyPr>
          <a:lstStyle/>
          <a:p>
            <a:pPr indent="0" lvl="0" marL="12700" marR="5080" rtl="0" algn="just">
              <a:lnSpc>
                <a:spcPct val="148100"/>
              </a:lnSpc>
              <a:spcBef>
                <a:spcPts val="0"/>
              </a:spcBef>
              <a:spcAft>
                <a:spcPts val="0"/>
              </a:spcAft>
              <a:buNone/>
            </a:pPr>
            <a:r>
              <a:rPr lang="en-US" sz="2700">
                <a:solidFill>
                  <a:schemeClr val="dk1"/>
                </a:solidFill>
                <a:latin typeface="Trebuchet MS"/>
                <a:ea typeface="Trebuchet MS"/>
                <a:cs typeface="Trebuchet MS"/>
                <a:sym typeface="Trebuchet MS"/>
              </a:rPr>
              <a:t>de celui-ci sur ses méthodes de  management, s'agissant d'un seul et  unique acte, il ne saurait être qualifié  de harcèlement moral.</a:t>
            </a:r>
            <a:endParaRPr sz="2700">
              <a:solidFill>
                <a:schemeClr val="dk1"/>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 name="Shape 68"/>
        <p:cNvGrpSpPr/>
        <p:nvPr/>
      </p:nvGrpSpPr>
      <p:grpSpPr>
        <a:xfrm>
          <a:off x="0" y="0"/>
          <a:ext cx="0" cy="0"/>
          <a:chOff x="0" y="0"/>
          <a:chExt cx="0" cy="0"/>
        </a:xfrm>
      </p:grpSpPr>
      <p:sp>
        <p:nvSpPr>
          <p:cNvPr id="69" name="Google Shape;69;p3"/>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 name="Google Shape;70;p3"/>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3"/>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grpSp>
        <p:nvGrpSpPr>
          <p:cNvPr id="72" name="Google Shape;72;p3"/>
          <p:cNvGrpSpPr/>
          <p:nvPr/>
        </p:nvGrpSpPr>
        <p:grpSpPr>
          <a:xfrm>
            <a:off x="1552784" y="1493942"/>
            <a:ext cx="15311755" cy="3221990"/>
            <a:chOff x="1552784" y="1493942"/>
            <a:chExt cx="15311755" cy="3221990"/>
          </a:xfrm>
        </p:grpSpPr>
        <p:sp>
          <p:nvSpPr>
            <p:cNvPr id="73" name="Google Shape;73;p3"/>
            <p:cNvSpPr/>
            <p:nvPr/>
          </p:nvSpPr>
          <p:spPr>
            <a:xfrm>
              <a:off x="1552784" y="1493942"/>
              <a:ext cx="15311755" cy="3221990"/>
            </a:xfrm>
            <a:custGeom>
              <a:rect b="b" l="l" r="r" t="t"/>
              <a:pathLst>
                <a:path extrusionOk="0" h="3221990" w="15311755">
                  <a:moveTo>
                    <a:pt x="0" y="0"/>
                  </a:moveTo>
                  <a:lnTo>
                    <a:pt x="15452829" y="0"/>
                  </a:lnTo>
                  <a:lnTo>
                    <a:pt x="15452829" y="3251199"/>
                  </a:lnTo>
                  <a:lnTo>
                    <a:pt x="0" y="3251199"/>
                  </a:lnTo>
                  <a:lnTo>
                    <a:pt x="0" y="0"/>
                  </a:lnTo>
                  <a:close/>
                </a:path>
              </a:pathLst>
            </a:custGeom>
            <a:solidFill>
              <a:srgbClr val="E3A58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4" name="Google Shape;74;p3"/>
            <p:cNvPicPr preferRelativeResize="0"/>
            <p:nvPr/>
          </p:nvPicPr>
          <p:blipFill rotWithShape="1">
            <a:blip r:embed="rId3">
              <a:alphaModFix/>
            </a:blip>
            <a:srcRect b="0" l="0" r="0" t="0"/>
            <a:stretch/>
          </p:blipFill>
          <p:spPr>
            <a:xfrm>
              <a:off x="1905209" y="3313217"/>
              <a:ext cx="123825" cy="123824"/>
            </a:xfrm>
            <a:prstGeom prst="rect">
              <a:avLst/>
            </a:prstGeom>
            <a:noFill/>
            <a:ln>
              <a:noFill/>
            </a:ln>
          </p:spPr>
        </p:pic>
        <p:pic>
          <p:nvPicPr>
            <p:cNvPr id="75" name="Google Shape;75;p3"/>
            <p:cNvPicPr preferRelativeResize="0"/>
            <p:nvPr/>
          </p:nvPicPr>
          <p:blipFill rotWithShape="1">
            <a:blip r:embed="rId3">
              <a:alphaModFix/>
            </a:blip>
            <a:srcRect b="0" l="0" r="0" t="0"/>
            <a:stretch/>
          </p:blipFill>
          <p:spPr>
            <a:xfrm>
              <a:off x="1905209" y="3827567"/>
              <a:ext cx="123825" cy="123824"/>
            </a:xfrm>
            <a:prstGeom prst="rect">
              <a:avLst/>
            </a:prstGeom>
            <a:noFill/>
            <a:ln>
              <a:noFill/>
            </a:ln>
          </p:spPr>
        </p:pic>
        <p:pic>
          <p:nvPicPr>
            <p:cNvPr id="76" name="Google Shape;76;p3"/>
            <p:cNvPicPr preferRelativeResize="0"/>
            <p:nvPr/>
          </p:nvPicPr>
          <p:blipFill rotWithShape="1">
            <a:blip r:embed="rId3">
              <a:alphaModFix/>
            </a:blip>
            <a:srcRect b="0" l="0" r="0" t="0"/>
            <a:stretch/>
          </p:blipFill>
          <p:spPr>
            <a:xfrm>
              <a:off x="1905209" y="4341917"/>
              <a:ext cx="123825" cy="123824"/>
            </a:xfrm>
            <a:prstGeom prst="rect">
              <a:avLst/>
            </a:prstGeom>
            <a:noFill/>
            <a:ln>
              <a:noFill/>
            </a:ln>
          </p:spPr>
        </p:pic>
      </p:grpSp>
      <p:sp>
        <p:nvSpPr>
          <p:cNvPr id="77" name="Google Shape;77;p3"/>
          <p:cNvSpPr txBox="1"/>
          <p:nvPr/>
        </p:nvSpPr>
        <p:spPr>
          <a:xfrm>
            <a:off x="1552784" y="1493942"/>
            <a:ext cx="15311755" cy="3221990"/>
          </a:xfrm>
          <a:prstGeom prst="rect">
            <a:avLst/>
          </a:prstGeom>
          <a:noFill/>
          <a:ln>
            <a:noFill/>
          </a:ln>
        </p:spPr>
        <p:txBody>
          <a:bodyPr anchorCtr="0" anchor="t" bIns="0" lIns="0" spcFirstLastPara="1" rIns="0" wrap="square" tIns="16500">
            <a:spAutoFit/>
          </a:bodyPr>
          <a:lstStyle/>
          <a:p>
            <a:pPr indent="-8255" lvl="0" marL="3373120" marR="3365500" rtl="0" algn="l">
              <a:lnSpc>
                <a:spcPct val="116399"/>
              </a:lnSpc>
              <a:spcBef>
                <a:spcPts val="0"/>
              </a:spcBef>
              <a:spcAft>
                <a:spcPts val="0"/>
              </a:spcAft>
              <a:buNone/>
            </a:pPr>
            <a:r>
              <a:rPr i="1" lang="en-US" sz="2900">
                <a:solidFill>
                  <a:schemeClr val="dk1"/>
                </a:solidFill>
                <a:latin typeface="Trebuchet MS"/>
                <a:ea typeface="Trebuchet MS"/>
                <a:cs typeface="Trebuchet MS"/>
                <a:sym typeface="Trebuchet MS"/>
              </a:rPr>
              <a:t>“Tout agissement répété ayant pour objet ou pour effet  une dégradation des conditions de travail susceptibles :</a:t>
            </a:r>
            <a:endParaRPr sz="2900">
              <a:solidFill>
                <a:schemeClr val="dk1"/>
              </a:solidFill>
              <a:latin typeface="Trebuchet MS"/>
              <a:ea typeface="Trebuchet MS"/>
              <a:cs typeface="Trebuchet MS"/>
              <a:sym typeface="Trebuchet MS"/>
            </a:endParaRPr>
          </a:p>
          <a:p>
            <a:pPr indent="0" lvl="0" marL="0" marR="0" rtl="0" algn="l">
              <a:lnSpc>
                <a:spcPct val="100000"/>
              </a:lnSpc>
              <a:spcBef>
                <a:spcPts val="40"/>
              </a:spcBef>
              <a:spcAft>
                <a:spcPts val="0"/>
              </a:spcAft>
              <a:buNone/>
            </a:pPr>
            <a:r>
              <a:t/>
            </a:r>
            <a:endParaRPr sz="3450">
              <a:solidFill>
                <a:schemeClr val="dk1"/>
              </a:solidFill>
              <a:latin typeface="Trebuchet MS"/>
              <a:ea typeface="Trebuchet MS"/>
              <a:cs typeface="Trebuchet MS"/>
              <a:sym typeface="Trebuchet MS"/>
            </a:endParaRPr>
          </a:p>
          <a:p>
            <a:pPr indent="0" lvl="0" marL="663575" marR="6861175" rtl="0" algn="l">
              <a:lnSpc>
                <a:spcPct val="116399"/>
              </a:lnSpc>
              <a:spcBef>
                <a:spcPts val="0"/>
              </a:spcBef>
              <a:spcAft>
                <a:spcPts val="0"/>
              </a:spcAft>
              <a:buNone/>
            </a:pPr>
            <a:r>
              <a:rPr b="1" i="1" lang="en-US" sz="2900">
                <a:solidFill>
                  <a:schemeClr val="dk1"/>
                </a:solidFill>
                <a:latin typeface="Trebuchet MS"/>
                <a:ea typeface="Trebuchet MS"/>
                <a:cs typeface="Trebuchet MS"/>
                <a:sym typeface="Trebuchet MS"/>
              </a:rPr>
              <a:t>de porter atteinte à ses droits et à sa dignité  d’altérer sa santé physique ou mentale</a:t>
            </a:r>
            <a:endParaRPr sz="2900">
              <a:solidFill>
                <a:schemeClr val="dk1"/>
              </a:solidFill>
              <a:latin typeface="Trebuchet MS"/>
              <a:ea typeface="Trebuchet MS"/>
              <a:cs typeface="Trebuchet MS"/>
              <a:sym typeface="Trebuchet MS"/>
            </a:endParaRPr>
          </a:p>
          <a:p>
            <a:pPr indent="0" lvl="0" marL="663575" marR="0" rtl="0" algn="l">
              <a:lnSpc>
                <a:spcPct val="100000"/>
              </a:lnSpc>
              <a:spcBef>
                <a:spcPts val="570"/>
              </a:spcBef>
              <a:spcAft>
                <a:spcPts val="0"/>
              </a:spcAft>
              <a:buNone/>
            </a:pPr>
            <a:r>
              <a:rPr b="1" i="1" lang="en-US" sz="2900">
                <a:solidFill>
                  <a:schemeClr val="dk1"/>
                </a:solidFill>
                <a:latin typeface="Trebuchet MS"/>
                <a:ea typeface="Trebuchet MS"/>
                <a:cs typeface="Trebuchet MS"/>
                <a:sym typeface="Trebuchet MS"/>
              </a:rPr>
              <a:t>ou de compromettre son avenir professionnel“</a:t>
            </a:r>
            <a:endParaRPr sz="2900">
              <a:solidFill>
                <a:schemeClr val="dk1"/>
              </a:solidFill>
              <a:latin typeface="Trebuchet MS"/>
              <a:ea typeface="Trebuchet MS"/>
              <a:cs typeface="Trebuchet MS"/>
              <a:sym typeface="Trebuchet MS"/>
            </a:endParaRPr>
          </a:p>
        </p:txBody>
      </p:sp>
      <p:sp>
        <p:nvSpPr>
          <p:cNvPr id="78" name="Google Shape;78;p3"/>
          <p:cNvSpPr txBox="1"/>
          <p:nvPr/>
        </p:nvSpPr>
        <p:spPr>
          <a:xfrm>
            <a:off x="1552784" y="5985147"/>
            <a:ext cx="10013315" cy="2757805"/>
          </a:xfrm>
          <a:prstGeom prst="rect">
            <a:avLst/>
          </a:prstGeom>
          <a:solidFill>
            <a:srgbClr val="FEF1CB"/>
          </a:solidFill>
          <a:ln>
            <a:noFill/>
          </a:ln>
        </p:spPr>
        <p:txBody>
          <a:bodyPr anchorCtr="0" anchor="t" bIns="0" lIns="0" spcFirstLastPara="1" rIns="0" wrap="square" tIns="95250">
            <a:spAutoFit/>
          </a:bodyPr>
          <a:lstStyle/>
          <a:p>
            <a:pPr indent="0" lvl="0" marL="37465" marR="0" rtl="0" algn="just">
              <a:lnSpc>
                <a:spcPct val="100000"/>
              </a:lnSpc>
              <a:spcBef>
                <a:spcPts val="0"/>
              </a:spcBef>
              <a:spcAft>
                <a:spcPts val="0"/>
              </a:spcAft>
              <a:buNone/>
            </a:pPr>
            <a:r>
              <a:rPr b="1" lang="en-US" sz="3000">
                <a:solidFill>
                  <a:schemeClr val="dk1"/>
                </a:solidFill>
                <a:latin typeface="Trebuchet MS"/>
                <a:ea typeface="Trebuchet MS"/>
                <a:cs typeface="Trebuchet MS"/>
                <a:sym typeface="Trebuchet MS"/>
              </a:rPr>
              <a:t>Important :</a:t>
            </a:r>
            <a:endParaRPr sz="3000">
              <a:solidFill>
                <a:schemeClr val="dk1"/>
              </a:solidFill>
              <a:latin typeface="Trebuchet MS"/>
              <a:ea typeface="Trebuchet MS"/>
              <a:cs typeface="Trebuchet MS"/>
              <a:sym typeface="Trebuchet MS"/>
            </a:endParaRPr>
          </a:p>
          <a:p>
            <a:pPr indent="0" lvl="0" marL="37465" marR="30480" rtl="0" algn="just">
              <a:lnSpc>
                <a:spcPct val="114599"/>
              </a:lnSpc>
              <a:spcBef>
                <a:spcPts val="0"/>
              </a:spcBef>
              <a:spcAft>
                <a:spcPts val="0"/>
              </a:spcAft>
              <a:buNone/>
            </a:pPr>
            <a:r>
              <a:rPr lang="en-US" sz="3000">
                <a:solidFill>
                  <a:schemeClr val="dk1"/>
                </a:solidFill>
                <a:latin typeface="Trebuchet MS"/>
                <a:ea typeface="Trebuchet MS"/>
                <a:cs typeface="Trebuchet MS"/>
                <a:sym typeface="Trebuchet MS"/>
              </a:rPr>
              <a:t>Les effets attendus de la dégradation des conditions de  travail n’ont pas nécessairement à se produire, il suffit  qu’il soit possible que la dégradation génère un risque  pour les salariés.</a:t>
            </a:r>
            <a:endParaRPr sz="3000">
              <a:solidFill>
                <a:schemeClr val="dk1"/>
              </a:solidFill>
              <a:latin typeface="Trebuchet MS"/>
              <a:ea typeface="Trebuchet MS"/>
              <a:cs typeface="Trebuchet MS"/>
              <a:sym typeface="Trebuchet MS"/>
            </a:endParaRPr>
          </a:p>
        </p:txBody>
      </p:sp>
      <p:pic>
        <p:nvPicPr>
          <p:cNvPr id="79" name="Google Shape;79;p3"/>
          <p:cNvPicPr preferRelativeResize="0"/>
          <p:nvPr/>
        </p:nvPicPr>
        <p:blipFill rotWithShape="1">
          <a:blip r:embed="rId4">
            <a:alphaModFix/>
          </a:blip>
          <a:srcRect b="0" l="0" r="0" t="0"/>
          <a:stretch/>
        </p:blipFill>
        <p:spPr>
          <a:xfrm>
            <a:off x="11981955" y="5143500"/>
            <a:ext cx="4886324" cy="3467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3" name="Shape 83"/>
        <p:cNvGrpSpPr/>
        <p:nvPr/>
      </p:nvGrpSpPr>
      <p:grpSpPr>
        <a:xfrm>
          <a:off x="0" y="0"/>
          <a:ext cx="0" cy="0"/>
          <a:chOff x="0" y="0"/>
          <a:chExt cx="0" cy="0"/>
        </a:xfrm>
      </p:grpSpPr>
      <p:sp>
        <p:nvSpPr>
          <p:cNvPr id="84" name="Google Shape;84;p4"/>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4"/>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4"/>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87" name="Google Shape;87;p4"/>
          <p:cNvSpPr txBox="1"/>
          <p:nvPr>
            <p:ph type="title"/>
          </p:nvPr>
        </p:nvSpPr>
        <p:spPr>
          <a:xfrm>
            <a:off x="4576867" y="1442249"/>
            <a:ext cx="8797290" cy="1096010"/>
          </a:xfrm>
          <a:prstGeom prst="rect">
            <a:avLst/>
          </a:prstGeom>
          <a:solidFill>
            <a:srgbClr val="E3A587"/>
          </a:solidFill>
          <a:ln>
            <a:noFill/>
          </a:ln>
        </p:spPr>
        <p:txBody>
          <a:bodyPr anchorCtr="0" anchor="t" bIns="0" lIns="0" spcFirstLastPara="1" rIns="0" wrap="square" tIns="314325">
            <a:spAutoFit/>
          </a:bodyPr>
          <a:lstStyle/>
          <a:p>
            <a:pPr indent="0" lvl="0" marL="482600" rtl="0" algn="l">
              <a:lnSpc>
                <a:spcPct val="100000"/>
              </a:lnSpc>
              <a:spcBef>
                <a:spcPts val="0"/>
              </a:spcBef>
              <a:spcAft>
                <a:spcPts val="0"/>
              </a:spcAft>
              <a:buNone/>
            </a:pPr>
            <a:r>
              <a:rPr b="1" i="1" lang="en-US" sz="3000">
                <a:latin typeface="Trebuchet MS"/>
                <a:ea typeface="Trebuchet MS"/>
                <a:cs typeface="Trebuchet MS"/>
                <a:sym typeface="Trebuchet MS"/>
              </a:rPr>
              <a:t>“Porter atteinte à ses droits et à sa dignité”</a:t>
            </a:r>
            <a:endParaRPr sz="3000">
              <a:latin typeface="Trebuchet MS"/>
              <a:ea typeface="Trebuchet MS"/>
              <a:cs typeface="Trebuchet MS"/>
              <a:sym typeface="Trebuchet MS"/>
            </a:endParaRPr>
          </a:p>
        </p:txBody>
      </p:sp>
      <p:sp>
        <p:nvSpPr>
          <p:cNvPr id="88" name="Google Shape;88;p4"/>
          <p:cNvSpPr txBox="1"/>
          <p:nvPr/>
        </p:nvSpPr>
        <p:spPr>
          <a:xfrm>
            <a:off x="1287168" y="4494247"/>
            <a:ext cx="9795510" cy="2221230"/>
          </a:xfrm>
          <a:prstGeom prst="rect">
            <a:avLst/>
          </a:prstGeom>
          <a:solidFill>
            <a:srgbClr val="DDFFF5"/>
          </a:solidFill>
          <a:ln>
            <a:noFill/>
          </a:ln>
        </p:spPr>
        <p:txBody>
          <a:bodyPr anchorCtr="0" anchor="t" bIns="0" lIns="0" spcFirstLastPara="1" rIns="0" wrap="square" tIns="76200">
            <a:spAutoFit/>
          </a:bodyPr>
          <a:lstStyle/>
          <a:p>
            <a:pPr indent="0" lvl="0" marL="635" marR="0" rtl="0" algn="ctr">
              <a:lnSpc>
                <a:spcPct val="100000"/>
              </a:lnSpc>
              <a:spcBef>
                <a:spcPts val="0"/>
              </a:spcBef>
              <a:spcAft>
                <a:spcPts val="0"/>
              </a:spcAft>
              <a:buNone/>
            </a:pPr>
            <a:r>
              <a:rPr b="1" lang="en-US" sz="2400">
                <a:solidFill>
                  <a:srgbClr val="2E6086"/>
                </a:solidFill>
                <a:latin typeface="Trebuchet MS"/>
                <a:ea typeface="Trebuchet MS"/>
                <a:cs typeface="Trebuchet MS"/>
                <a:sym typeface="Trebuchet MS"/>
              </a:rPr>
              <a:t>Atteinte aux droits</a:t>
            </a:r>
            <a:endParaRPr sz="2400">
              <a:solidFill>
                <a:schemeClr val="dk1"/>
              </a:solidFill>
              <a:latin typeface="Trebuchet MS"/>
              <a:ea typeface="Trebuchet MS"/>
              <a:cs typeface="Trebuchet MS"/>
              <a:sym typeface="Trebuchet MS"/>
            </a:endParaRPr>
          </a:p>
          <a:p>
            <a:pPr indent="0" lvl="0" marL="0" marR="0" rtl="0" algn="l">
              <a:lnSpc>
                <a:spcPct val="100000"/>
              </a:lnSpc>
              <a:spcBef>
                <a:spcPts val="45"/>
              </a:spcBef>
              <a:spcAft>
                <a:spcPts val="0"/>
              </a:spcAft>
              <a:buNone/>
            </a:pPr>
            <a:r>
              <a:t/>
            </a:r>
            <a:endParaRPr sz="2800">
              <a:solidFill>
                <a:schemeClr val="dk1"/>
              </a:solidFill>
              <a:latin typeface="Trebuchet MS"/>
              <a:ea typeface="Trebuchet MS"/>
              <a:cs typeface="Trebuchet MS"/>
              <a:sym typeface="Trebuchet MS"/>
            </a:endParaRPr>
          </a:p>
          <a:p>
            <a:pPr indent="0" lvl="0" marL="80645" marR="71755" rtl="0" algn="ctr">
              <a:lnSpc>
                <a:spcPct val="114599"/>
              </a:lnSpc>
              <a:spcBef>
                <a:spcPts val="0"/>
              </a:spcBef>
              <a:spcAft>
                <a:spcPts val="0"/>
              </a:spcAft>
              <a:buNone/>
            </a:pPr>
            <a:r>
              <a:rPr lang="en-US" sz="2400">
                <a:solidFill>
                  <a:srgbClr val="2E6086"/>
                </a:solidFill>
                <a:latin typeface="Trebuchet MS"/>
                <a:ea typeface="Trebuchet MS"/>
                <a:cs typeface="Trebuchet MS"/>
                <a:sym typeface="Trebuchet MS"/>
              </a:rPr>
              <a:t>Les « droits » dont il est question sont les droits de la personne au  travail, tels que le libre exercice d’une activité professionnelle, la liberté  syndicale, religieuse, etc.</a:t>
            </a:r>
            <a:endParaRPr sz="2400">
              <a:solidFill>
                <a:schemeClr val="dk1"/>
              </a:solidFill>
              <a:latin typeface="Trebuchet MS"/>
              <a:ea typeface="Trebuchet MS"/>
              <a:cs typeface="Trebuchet MS"/>
              <a:sym typeface="Trebuchet MS"/>
            </a:endParaRPr>
          </a:p>
        </p:txBody>
      </p:sp>
      <p:sp>
        <p:nvSpPr>
          <p:cNvPr id="89" name="Google Shape;89;p4"/>
          <p:cNvSpPr txBox="1"/>
          <p:nvPr/>
        </p:nvSpPr>
        <p:spPr>
          <a:xfrm>
            <a:off x="1372740" y="3177573"/>
            <a:ext cx="15542894" cy="939800"/>
          </a:xfrm>
          <a:prstGeom prst="rect">
            <a:avLst/>
          </a:prstGeom>
          <a:noFill/>
          <a:ln>
            <a:noFill/>
          </a:ln>
        </p:spPr>
        <p:txBody>
          <a:bodyPr anchorCtr="0" anchor="t" bIns="0" lIns="0" spcFirstLastPara="1" rIns="0" wrap="square" tIns="73650">
            <a:spAutoFit/>
          </a:bodyPr>
          <a:lstStyle/>
          <a:p>
            <a:pPr indent="0" lvl="0" marL="0" marR="0" rtl="0" algn="ctr">
              <a:lnSpc>
                <a:spcPct val="100000"/>
              </a:lnSpc>
              <a:spcBef>
                <a:spcPts val="0"/>
              </a:spcBef>
              <a:spcAft>
                <a:spcPts val="0"/>
              </a:spcAft>
              <a:buNone/>
            </a:pPr>
            <a:r>
              <a:rPr b="1" lang="en-US" sz="2600">
                <a:solidFill>
                  <a:schemeClr val="dk1"/>
                </a:solidFill>
                <a:latin typeface="Trebuchet MS"/>
                <a:ea typeface="Trebuchet MS"/>
                <a:cs typeface="Trebuchet MS"/>
                <a:sym typeface="Trebuchet MS"/>
              </a:rPr>
              <a:t>La Cour de cassation considère que ces deux atteintes ne sont pas cumulatives.</a:t>
            </a:r>
            <a:endParaRPr sz="2600">
              <a:solidFill>
                <a:schemeClr val="dk1"/>
              </a:solidFill>
              <a:latin typeface="Trebuchet MS"/>
              <a:ea typeface="Trebuchet MS"/>
              <a:cs typeface="Trebuchet MS"/>
              <a:sym typeface="Trebuchet MS"/>
            </a:endParaRPr>
          </a:p>
          <a:p>
            <a:pPr indent="0" lvl="0" marL="0" marR="0" rtl="0" algn="ctr">
              <a:lnSpc>
                <a:spcPct val="100000"/>
              </a:lnSpc>
              <a:spcBef>
                <a:spcPts val="480"/>
              </a:spcBef>
              <a:spcAft>
                <a:spcPts val="0"/>
              </a:spcAft>
              <a:buNone/>
            </a:pPr>
            <a:r>
              <a:rPr lang="en-US" sz="2600">
                <a:solidFill>
                  <a:schemeClr val="dk1"/>
                </a:solidFill>
                <a:latin typeface="Verdana"/>
                <a:ea typeface="Verdana"/>
                <a:cs typeface="Verdana"/>
                <a:sym typeface="Verdana"/>
              </a:rPr>
              <a:t>Le harcèlement moral peut être retenu en cas d’atteinte à ses droits OU en cas d’atteinte à sa dignité.</a:t>
            </a:r>
            <a:endParaRPr sz="2600">
              <a:solidFill>
                <a:schemeClr val="dk1"/>
              </a:solidFill>
              <a:latin typeface="Verdana"/>
              <a:ea typeface="Verdana"/>
              <a:cs typeface="Verdana"/>
              <a:sym typeface="Verdana"/>
            </a:endParaRPr>
          </a:p>
        </p:txBody>
      </p:sp>
      <p:sp>
        <p:nvSpPr>
          <p:cNvPr id="90" name="Google Shape;90;p4"/>
          <p:cNvSpPr txBox="1"/>
          <p:nvPr/>
        </p:nvSpPr>
        <p:spPr>
          <a:xfrm>
            <a:off x="1287168" y="7086412"/>
            <a:ext cx="9793605" cy="2221230"/>
          </a:xfrm>
          <a:prstGeom prst="rect">
            <a:avLst/>
          </a:prstGeom>
          <a:solidFill>
            <a:srgbClr val="E7E9FB"/>
          </a:solidFill>
          <a:ln>
            <a:noFill/>
          </a:ln>
        </p:spPr>
        <p:txBody>
          <a:bodyPr anchorCtr="0" anchor="t" bIns="0" lIns="0" spcFirstLastPara="1" rIns="0" wrap="square" tIns="76200">
            <a:spAutoFit/>
          </a:bodyPr>
          <a:lstStyle/>
          <a:p>
            <a:pPr indent="0" lvl="0" marL="2540" marR="0" rtl="0" algn="ctr">
              <a:lnSpc>
                <a:spcPct val="100000"/>
              </a:lnSpc>
              <a:spcBef>
                <a:spcPts val="0"/>
              </a:spcBef>
              <a:spcAft>
                <a:spcPts val="0"/>
              </a:spcAft>
              <a:buNone/>
            </a:pPr>
            <a:r>
              <a:rPr b="1" lang="en-US" sz="2400">
                <a:solidFill>
                  <a:srgbClr val="7B1B4A"/>
                </a:solidFill>
                <a:latin typeface="Trebuchet MS"/>
                <a:ea typeface="Trebuchet MS"/>
                <a:cs typeface="Trebuchet MS"/>
                <a:sym typeface="Trebuchet MS"/>
              </a:rPr>
              <a:t>Atteinte à la dignité</a:t>
            </a:r>
            <a:endParaRPr sz="2400">
              <a:solidFill>
                <a:schemeClr val="dk1"/>
              </a:solidFill>
              <a:latin typeface="Trebuchet MS"/>
              <a:ea typeface="Trebuchet MS"/>
              <a:cs typeface="Trebuchet MS"/>
              <a:sym typeface="Trebuchet MS"/>
            </a:endParaRPr>
          </a:p>
          <a:p>
            <a:pPr indent="0" lvl="0" marL="0" marR="0" rtl="0" algn="l">
              <a:lnSpc>
                <a:spcPct val="100000"/>
              </a:lnSpc>
              <a:spcBef>
                <a:spcPts val="45"/>
              </a:spcBef>
              <a:spcAft>
                <a:spcPts val="0"/>
              </a:spcAft>
              <a:buNone/>
            </a:pPr>
            <a:r>
              <a:t/>
            </a:r>
            <a:endParaRPr sz="2800">
              <a:solidFill>
                <a:schemeClr val="dk1"/>
              </a:solidFill>
              <a:latin typeface="Trebuchet MS"/>
              <a:ea typeface="Trebuchet MS"/>
              <a:cs typeface="Trebuchet MS"/>
              <a:sym typeface="Trebuchet MS"/>
            </a:endParaRPr>
          </a:p>
          <a:p>
            <a:pPr indent="-635" lvl="0" marL="156845" marR="146050" rtl="0" algn="ctr">
              <a:lnSpc>
                <a:spcPct val="114599"/>
              </a:lnSpc>
              <a:spcBef>
                <a:spcPts val="0"/>
              </a:spcBef>
              <a:spcAft>
                <a:spcPts val="0"/>
              </a:spcAft>
              <a:buNone/>
            </a:pPr>
            <a:r>
              <a:rPr lang="en-US" sz="2400">
                <a:solidFill>
                  <a:srgbClr val="7B1B4A"/>
                </a:solidFill>
                <a:latin typeface="Trebuchet MS"/>
                <a:ea typeface="Trebuchet MS"/>
                <a:cs typeface="Trebuchet MS"/>
                <a:sym typeface="Trebuchet MS"/>
              </a:rPr>
              <a:t>Cette atteinte peut résulter par exemple de propos vexatoires et/ou  humiliants réitérés en public, des propos ou comportements racistes,  du retrait de certaines attributions, etc.</a:t>
            </a:r>
            <a:endParaRPr sz="2400">
              <a:solidFill>
                <a:schemeClr val="dk1"/>
              </a:solidFill>
              <a:latin typeface="Trebuchet MS"/>
              <a:ea typeface="Trebuchet MS"/>
              <a:cs typeface="Trebuchet MS"/>
              <a:sym typeface="Trebuchet MS"/>
            </a:endParaRPr>
          </a:p>
        </p:txBody>
      </p:sp>
      <p:pic>
        <p:nvPicPr>
          <p:cNvPr id="91" name="Google Shape;91;p4"/>
          <p:cNvPicPr preferRelativeResize="0"/>
          <p:nvPr/>
        </p:nvPicPr>
        <p:blipFill rotWithShape="1">
          <a:blip r:embed="rId3">
            <a:alphaModFix/>
          </a:blip>
          <a:srcRect b="0" l="0" r="0" t="0"/>
          <a:stretch/>
        </p:blipFill>
        <p:spPr>
          <a:xfrm>
            <a:off x="11962518" y="5076699"/>
            <a:ext cx="5114924" cy="40184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 name="Shape 95"/>
        <p:cNvGrpSpPr/>
        <p:nvPr/>
      </p:nvGrpSpPr>
      <p:grpSpPr>
        <a:xfrm>
          <a:off x="0" y="0"/>
          <a:ext cx="0" cy="0"/>
          <a:chOff x="0" y="0"/>
          <a:chExt cx="0" cy="0"/>
        </a:xfrm>
      </p:grpSpPr>
      <p:sp>
        <p:nvSpPr>
          <p:cNvPr id="96" name="Google Shape;96;p5"/>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5"/>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5"/>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99" name="Google Shape;99;p5"/>
          <p:cNvSpPr txBox="1"/>
          <p:nvPr>
            <p:ph type="title"/>
          </p:nvPr>
        </p:nvSpPr>
        <p:spPr>
          <a:xfrm>
            <a:off x="4576867" y="1442249"/>
            <a:ext cx="8797290" cy="1096010"/>
          </a:xfrm>
          <a:prstGeom prst="rect">
            <a:avLst/>
          </a:prstGeom>
          <a:solidFill>
            <a:srgbClr val="E3A587"/>
          </a:solidFill>
          <a:ln>
            <a:noFill/>
          </a:ln>
        </p:spPr>
        <p:txBody>
          <a:bodyPr anchorCtr="0" anchor="t" bIns="0" lIns="0" spcFirstLastPara="1" rIns="0" wrap="square" tIns="314325">
            <a:spAutoFit/>
          </a:bodyPr>
          <a:lstStyle/>
          <a:p>
            <a:pPr indent="0" lvl="0" marL="871855" rtl="0" algn="l">
              <a:lnSpc>
                <a:spcPct val="100000"/>
              </a:lnSpc>
              <a:spcBef>
                <a:spcPts val="0"/>
              </a:spcBef>
              <a:spcAft>
                <a:spcPts val="0"/>
              </a:spcAft>
              <a:buNone/>
            </a:pPr>
            <a:r>
              <a:rPr b="1" i="1" lang="en-US" sz="3000">
                <a:latin typeface="Trebuchet MS"/>
                <a:ea typeface="Trebuchet MS"/>
                <a:cs typeface="Trebuchet MS"/>
                <a:sym typeface="Trebuchet MS"/>
              </a:rPr>
              <a:t>“Altérer sa santé physique ou mentale”</a:t>
            </a:r>
            <a:endParaRPr sz="3000">
              <a:latin typeface="Trebuchet MS"/>
              <a:ea typeface="Trebuchet MS"/>
              <a:cs typeface="Trebuchet MS"/>
              <a:sym typeface="Trebuchet MS"/>
            </a:endParaRPr>
          </a:p>
        </p:txBody>
      </p:sp>
      <p:sp>
        <p:nvSpPr>
          <p:cNvPr id="100" name="Google Shape;100;p5"/>
          <p:cNvSpPr txBox="1"/>
          <p:nvPr/>
        </p:nvSpPr>
        <p:spPr>
          <a:xfrm>
            <a:off x="1028700" y="4814480"/>
            <a:ext cx="9926955" cy="1947545"/>
          </a:xfrm>
          <a:prstGeom prst="rect">
            <a:avLst/>
          </a:prstGeom>
          <a:solidFill>
            <a:srgbClr val="DDFFF5"/>
          </a:solidFill>
          <a:ln>
            <a:noFill/>
          </a:ln>
        </p:spPr>
        <p:txBody>
          <a:bodyPr anchorCtr="0" anchor="t" bIns="0" lIns="0" spcFirstLastPara="1" rIns="0" wrap="square" tIns="352425">
            <a:spAutoFit/>
          </a:bodyPr>
          <a:lstStyle/>
          <a:p>
            <a:pPr indent="0" lvl="0" marL="0" marR="73660" rtl="0" algn="ctr">
              <a:lnSpc>
                <a:spcPct val="100000"/>
              </a:lnSpc>
              <a:spcBef>
                <a:spcPts val="0"/>
              </a:spcBef>
              <a:spcAft>
                <a:spcPts val="0"/>
              </a:spcAft>
              <a:buNone/>
            </a:pPr>
            <a:r>
              <a:rPr b="1" lang="en-US" sz="2400">
                <a:solidFill>
                  <a:srgbClr val="2E6086"/>
                </a:solidFill>
                <a:latin typeface="Trebuchet MS"/>
                <a:ea typeface="Trebuchet MS"/>
                <a:cs typeface="Trebuchet MS"/>
                <a:sym typeface="Trebuchet MS"/>
              </a:rPr>
              <a:t>Altération de la santé physique</a:t>
            </a:r>
            <a:endParaRPr sz="24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200">
              <a:solidFill>
                <a:schemeClr val="dk1"/>
              </a:solidFill>
              <a:latin typeface="Trebuchet MS"/>
              <a:ea typeface="Trebuchet MS"/>
              <a:cs typeface="Trebuchet MS"/>
              <a:sym typeface="Trebuchet MS"/>
            </a:endParaRPr>
          </a:p>
          <a:p>
            <a:pPr indent="0" lvl="0" marL="0" marR="0" rtl="0" algn="ctr">
              <a:lnSpc>
                <a:spcPct val="100000"/>
              </a:lnSpc>
              <a:spcBef>
                <a:spcPts val="5"/>
              </a:spcBef>
              <a:spcAft>
                <a:spcPts val="0"/>
              </a:spcAft>
              <a:buNone/>
            </a:pPr>
            <a:r>
              <a:rPr lang="en-US" sz="2400">
                <a:solidFill>
                  <a:srgbClr val="2E6086"/>
                </a:solidFill>
                <a:latin typeface="Trebuchet MS"/>
                <a:ea typeface="Trebuchet MS"/>
                <a:cs typeface="Trebuchet MS"/>
                <a:sym typeface="Trebuchet MS"/>
              </a:rPr>
              <a:t>Ulcère à l’estomac, maladies de peau, perte ou prise de poids, etc</a:t>
            </a:r>
            <a:endParaRPr sz="2400">
              <a:solidFill>
                <a:schemeClr val="dk1"/>
              </a:solidFill>
              <a:latin typeface="Trebuchet MS"/>
              <a:ea typeface="Trebuchet MS"/>
              <a:cs typeface="Trebuchet MS"/>
              <a:sym typeface="Trebuchet MS"/>
            </a:endParaRPr>
          </a:p>
        </p:txBody>
      </p:sp>
      <p:sp>
        <p:nvSpPr>
          <p:cNvPr id="101" name="Google Shape;101;p5"/>
          <p:cNvSpPr txBox="1"/>
          <p:nvPr/>
        </p:nvSpPr>
        <p:spPr>
          <a:xfrm>
            <a:off x="1028700" y="7456643"/>
            <a:ext cx="9925050" cy="1802130"/>
          </a:xfrm>
          <a:prstGeom prst="rect">
            <a:avLst/>
          </a:prstGeom>
          <a:solidFill>
            <a:srgbClr val="E7E9FB"/>
          </a:solidFill>
          <a:ln>
            <a:noFill/>
          </a:ln>
        </p:spPr>
        <p:txBody>
          <a:bodyPr anchorCtr="0" anchor="t" bIns="0" lIns="0" spcFirstLastPara="1" rIns="0" wrap="square" tIns="76200">
            <a:spAutoFit/>
          </a:bodyPr>
          <a:lstStyle/>
          <a:p>
            <a:pPr indent="0" lvl="0" marL="0" marR="0" rtl="0" algn="ctr">
              <a:lnSpc>
                <a:spcPct val="100000"/>
              </a:lnSpc>
              <a:spcBef>
                <a:spcPts val="0"/>
              </a:spcBef>
              <a:spcAft>
                <a:spcPts val="0"/>
              </a:spcAft>
              <a:buNone/>
            </a:pPr>
            <a:r>
              <a:rPr b="1" lang="en-US" sz="2400">
                <a:solidFill>
                  <a:srgbClr val="7B1B4A"/>
                </a:solidFill>
                <a:latin typeface="Trebuchet MS"/>
                <a:ea typeface="Trebuchet MS"/>
                <a:cs typeface="Trebuchet MS"/>
                <a:sym typeface="Trebuchet MS"/>
              </a:rPr>
              <a:t>Altération de la santé mentale</a:t>
            </a:r>
            <a:endParaRPr sz="2400">
              <a:solidFill>
                <a:schemeClr val="dk1"/>
              </a:solidFill>
              <a:latin typeface="Trebuchet MS"/>
              <a:ea typeface="Trebuchet MS"/>
              <a:cs typeface="Trebuchet MS"/>
              <a:sym typeface="Trebuchet MS"/>
            </a:endParaRPr>
          </a:p>
          <a:p>
            <a:pPr indent="0" lvl="0" marL="0" marR="0" rtl="0" algn="l">
              <a:lnSpc>
                <a:spcPct val="100000"/>
              </a:lnSpc>
              <a:spcBef>
                <a:spcPts val="45"/>
              </a:spcBef>
              <a:spcAft>
                <a:spcPts val="0"/>
              </a:spcAft>
              <a:buNone/>
            </a:pPr>
            <a:r>
              <a:t/>
            </a:r>
            <a:endParaRPr sz="2800">
              <a:solidFill>
                <a:schemeClr val="dk1"/>
              </a:solidFill>
              <a:latin typeface="Trebuchet MS"/>
              <a:ea typeface="Trebuchet MS"/>
              <a:cs typeface="Trebuchet MS"/>
              <a:sym typeface="Trebuchet MS"/>
            </a:endParaRPr>
          </a:p>
          <a:p>
            <a:pPr indent="0" lvl="0" marL="104139" marR="97155" rtl="0" algn="ctr">
              <a:lnSpc>
                <a:spcPct val="114599"/>
              </a:lnSpc>
              <a:spcBef>
                <a:spcPts val="0"/>
              </a:spcBef>
              <a:spcAft>
                <a:spcPts val="0"/>
              </a:spcAft>
              <a:buNone/>
            </a:pPr>
            <a:r>
              <a:rPr lang="en-US" sz="2400">
                <a:solidFill>
                  <a:srgbClr val="7B1B4A"/>
                </a:solidFill>
                <a:latin typeface="Trebuchet MS"/>
                <a:ea typeface="Trebuchet MS"/>
                <a:cs typeface="Trebuchet MS"/>
                <a:sym typeface="Trebuchet MS"/>
              </a:rPr>
              <a:t>Pathologies psychiques : repli sur soi, dépression, troubles du sommeil,  anxiété, burn-out, bore-out, etc</a:t>
            </a:r>
            <a:endParaRPr sz="2400">
              <a:solidFill>
                <a:schemeClr val="dk1"/>
              </a:solidFill>
              <a:latin typeface="Trebuchet MS"/>
              <a:ea typeface="Trebuchet MS"/>
              <a:cs typeface="Trebuchet MS"/>
              <a:sym typeface="Trebuchet MS"/>
            </a:endParaRPr>
          </a:p>
        </p:txBody>
      </p:sp>
      <p:pic>
        <p:nvPicPr>
          <p:cNvPr id="102" name="Google Shape;102;p5"/>
          <p:cNvPicPr preferRelativeResize="0"/>
          <p:nvPr/>
        </p:nvPicPr>
        <p:blipFill rotWithShape="1">
          <a:blip r:embed="rId3">
            <a:alphaModFix/>
          </a:blip>
          <a:srcRect b="0" l="0" r="0" t="0"/>
          <a:stretch/>
        </p:blipFill>
        <p:spPr>
          <a:xfrm>
            <a:off x="12209255" y="7205622"/>
            <a:ext cx="4455307" cy="2257424"/>
          </a:xfrm>
          <a:prstGeom prst="rect">
            <a:avLst/>
          </a:prstGeom>
          <a:noFill/>
          <a:ln>
            <a:noFill/>
          </a:ln>
        </p:spPr>
      </p:pic>
      <p:sp>
        <p:nvSpPr>
          <p:cNvPr id="103" name="Google Shape;103;p5"/>
          <p:cNvSpPr txBox="1"/>
          <p:nvPr/>
        </p:nvSpPr>
        <p:spPr>
          <a:xfrm>
            <a:off x="2308572" y="3177572"/>
            <a:ext cx="13670915" cy="939800"/>
          </a:xfrm>
          <a:prstGeom prst="rect">
            <a:avLst/>
          </a:prstGeom>
          <a:noFill/>
          <a:ln>
            <a:noFill/>
          </a:ln>
        </p:spPr>
        <p:txBody>
          <a:bodyPr anchorCtr="0" anchor="t" bIns="0" lIns="0" spcFirstLastPara="1" rIns="0" wrap="square" tIns="73650">
            <a:spAutoFit/>
          </a:bodyPr>
          <a:lstStyle/>
          <a:p>
            <a:pPr indent="0" lvl="0" marL="0" marR="0" rtl="0" algn="ctr">
              <a:lnSpc>
                <a:spcPct val="100000"/>
              </a:lnSpc>
              <a:spcBef>
                <a:spcPts val="0"/>
              </a:spcBef>
              <a:spcAft>
                <a:spcPts val="0"/>
              </a:spcAft>
              <a:buNone/>
            </a:pPr>
            <a:r>
              <a:rPr b="1" lang="en-US" sz="2600">
                <a:solidFill>
                  <a:schemeClr val="dk1"/>
                </a:solidFill>
                <a:latin typeface="Trebuchet MS"/>
                <a:ea typeface="Trebuchet MS"/>
                <a:cs typeface="Trebuchet MS"/>
                <a:sym typeface="Trebuchet MS"/>
              </a:rPr>
              <a:t>La Cour de cassation considère que ces deux atteintes ne sont pas cumulatives.</a:t>
            </a:r>
            <a:endParaRPr sz="2600">
              <a:solidFill>
                <a:schemeClr val="dk1"/>
              </a:solidFill>
              <a:latin typeface="Trebuchet MS"/>
              <a:ea typeface="Trebuchet MS"/>
              <a:cs typeface="Trebuchet MS"/>
              <a:sym typeface="Trebuchet MS"/>
            </a:endParaRPr>
          </a:p>
          <a:p>
            <a:pPr indent="0" lvl="0" marL="0" marR="0" rtl="0" algn="ctr">
              <a:lnSpc>
                <a:spcPct val="100000"/>
              </a:lnSpc>
              <a:spcBef>
                <a:spcPts val="480"/>
              </a:spcBef>
              <a:spcAft>
                <a:spcPts val="0"/>
              </a:spcAft>
              <a:buNone/>
            </a:pPr>
            <a:r>
              <a:rPr lang="en-US" sz="2600">
                <a:solidFill>
                  <a:schemeClr val="dk1"/>
                </a:solidFill>
                <a:latin typeface="Verdana"/>
                <a:ea typeface="Verdana"/>
                <a:cs typeface="Verdana"/>
                <a:sym typeface="Verdana"/>
              </a:rPr>
              <a:t>Le harcèlement moral peut être retenu en cas d’atteinte à la santé physique OU mentale.</a:t>
            </a:r>
            <a:endParaRPr sz="26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7" name="Shape 107"/>
        <p:cNvGrpSpPr/>
        <p:nvPr/>
      </p:nvGrpSpPr>
      <p:grpSpPr>
        <a:xfrm>
          <a:off x="0" y="0"/>
          <a:ext cx="0" cy="0"/>
          <a:chOff x="0" y="0"/>
          <a:chExt cx="0" cy="0"/>
        </a:xfrm>
      </p:grpSpPr>
      <p:sp>
        <p:nvSpPr>
          <p:cNvPr id="108" name="Google Shape;108;p6"/>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6"/>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6"/>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111" name="Google Shape;111;p6"/>
          <p:cNvSpPr txBox="1"/>
          <p:nvPr>
            <p:ph type="title"/>
          </p:nvPr>
        </p:nvSpPr>
        <p:spPr>
          <a:xfrm>
            <a:off x="4576867" y="1442248"/>
            <a:ext cx="8797290" cy="1096010"/>
          </a:xfrm>
          <a:prstGeom prst="rect">
            <a:avLst/>
          </a:prstGeom>
          <a:solidFill>
            <a:srgbClr val="E3A587"/>
          </a:solidFill>
          <a:ln>
            <a:noFill/>
          </a:ln>
        </p:spPr>
        <p:txBody>
          <a:bodyPr anchorCtr="0" anchor="t" bIns="0" lIns="0" spcFirstLastPara="1" rIns="0" wrap="square" tIns="314325">
            <a:spAutoFit/>
          </a:bodyPr>
          <a:lstStyle/>
          <a:p>
            <a:pPr indent="0" lvl="0" marL="651510" rtl="0" algn="l">
              <a:lnSpc>
                <a:spcPct val="100000"/>
              </a:lnSpc>
              <a:spcBef>
                <a:spcPts val="0"/>
              </a:spcBef>
              <a:spcAft>
                <a:spcPts val="0"/>
              </a:spcAft>
              <a:buNone/>
            </a:pPr>
            <a:r>
              <a:rPr b="1" i="1" lang="en-US" sz="3000">
                <a:latin typeface="Trebuchet MS"/>
                <a:ea typeface="Trebuchet MS"/>
                <a:cs typeface="Trebuchet MS"/>
                <a:sym typeface="Trebuchet MS"/>
              </a:rPr>
              <a:t>“Compromettre son avenir professionnel”</a:t>
            </a:r>
            <a:endParaRPr sz="3000">
              <a:latin typeface="Trebuchet MS"/>
              <a:ea typeface="Trebuchet MS"/>
              <a:cs typeface="Trebuchet MS"/>
              <a:sym typeface="Trebuchet MS"/>
            </a:endParaRPr>
          </a:p>
        </p:txBody>
      </p:sp>
      <p:sp>
        <p:nvSpPr>
          <p:cNvPr id="112" name="Google Shape;112;p6"/>
          <p:cNvSpPr txBox="1"/>
          <p:nvPr/>
        </p:nvSpPr>
        <p:spPr>
          <a:xfrm>
            <a:off x="1183781" y="3486219"/>
            <a:ext cx="7270750" cy="1529715"/>
          </a:xfrm>
          <a:prstGeom prst="rect">
            <a:avLst/>
          </a:prstGeom>
          <a:solidFill>
            <a:srgbClr val="DDFFF5"/>
          </a:solidFill>
          <a:ln>
            <a:noFill/>
          </a:ln>
        </p:spPr>
        <p:txBody>
          <a:bodyPr anchorCtr="0" anchor="t" bIns="0" lIns="0" spcFirstLastPara="1" rIns="0" wrap="square" tIns="299075">
            <a:spAutoFit/>
          </a:bodyPr>
          <a:lstStyle/>
          <a:p>
            <a:pPr indent="-564515" lvl="0" marL="697865" marR="123189" rtl="0" algn="l">
              <a:lnSpc>
                <a:spcPct val="114599"/>
              </a:lnSpc>
              <a:spcBef>
                <a:spcPts val="0"/>
              </a:spcBef>
              <a:spcAft>
                <a:spcPts val="0"/>
              </a:spcAft>
              <a:buNone/>
            </a:pPr>
            <a:r>
              <a:rPr b="1" lang="en-US" sz="2400">
                <a:solidFill>
                  <a:srgbClr val="2E6086"/>
                </a:solidFill>
                <a:latin typeface="Trebuchet MS"/>
                <a:ea typeface="Trebuchet MS"/>
                <a:cs typeface="Trebuchet MS"/>
                <a:sym typeface="Trebuchet MS"/>
              </a:rPr>
              <a:t>L’employeur empêche un salarié de reprendre  son travail à l’issue d’un arrêt maladie.</a:t>
            </a:r>
            <a:endParaRPr sz="2400">
              <a:solidFill>
                <a:schemeClr val="dk1"/>
              </a:solidFill>
              <a:latin typeface="Trebuchet MS"/>
              <a:ea typeface="Trebuchet MS"/>
              <a:cs typeface="Trebuchet MS"/>
              <a:sym typeface="Trebuchet MS"/>
            </a:endParaRPr>
          </a:p>
        </p:txBody>
      </p:sp>
      <p:sp>
        <p:nvSpPr>
          <p:cNvPr id="113" name="Google Shape;113;p6"/>
          <p:cNvSpPr txBox="1"/>
          <p:nvPr/>
        </p:nvSpPr>
        <p:spPr>
          <a:xfrm>
            <a:off x="1183781" y="7554628"/>
            <a:ext cx="7270750" cy="1529715"/>
          </a:xfrm>
          <a:prstGeom prst="rect">
            <a:avLst/>
          </a:prstGeom>
          <a:solidFill>
            <a:srgbClr val="E7E9FB"/>
          </a:solidFill>
          <a:ln>
            <a:noFill/>
          </a:ln>
        </p:spPr>
        <p:txBody>
          <a:bodyPr anchorCtr="0" anchor="t" bIns="0" lIns="0" spcFirstLastPara="1" rIns="0" wrap="square" tIns="299075">
            <a:spAutoFit/>
          </a:bodyPr>
          <a:lstStyle/>
          <a:p>
            <a:pPr indent="-1536065" lvl="0" marL="1737995" marR="192405" rtl="0" algn="l">
              <a:lnSpc>
                <a:spcPct val="114599"/>
              </a:lnSpc>
              <a:spcBef>
                <a:spcPts val="0"/>
              </a:spcBef>
              <a:spcAft>
                <a:spcPts val="0"/>
              </a:spcAft>
              <a:buNone/>
            </a:pPr>
            <a:r>
              <a:rPr b="1" lang="en-US" sz="2400">
                <a:solidFill>
                  <a:srgbClr val="7B1B4A"/>
                </a:solidFill>
                <a:latin typeface="Trebuchet MS"/>
                <a:ea typeface="Trebuchet MS"/>
                <a:cs typeface="Trebuchet MS"/>
                <a:sym typeface="Trebuchet MS"/>
              </a:rPr>
              <a:t>Les agissements produisent des effets graves  sur la carrière du salarié.</a:t>
            </a:r>
            <a:endParaRPr sz="2400">
              <a:solidFill>
                <a:schemeClr val="dk1"/>
              </a:solidFill>
              <a:latin typeface="Trebuchet MS"/>
              <a:ea typeface="Trebuchet MS"/>
              <a:cs typeface="Trebuchet MS"/>
              <a:sym typeface="Trebuchet MS"/>
            </a:endParaRPr>
          </a:p>
        </p:txBody>
      </p:sp>
      <p:sp>
        <p:nvSpPr>
          <p:cNvPr id="114" name="Google Shape;114;p6"/>
          <p:cNvSpPr txBox="1"/>
          <p:nvPr/>
        </p:nvSpPr>
        <p:spPr>
          <a:xfrm>
            <a:off x="1183781" y="5520421"/>
            <a:ext cx="7270750" cy="1529715"/>
          </a:xfrm>
          <a:prstGeom prst="rect">
            <a:avLst/>
          </a:prstGeom>
          <a:solidFill>
            <a:srgbClr val="FEF1CB"/>
          </a:solidFill>
          <a:ln>
            <a:noFill/>
          </a:ln>
        </p:spPr>
        <p:txBody>
          <a:bodyPr anchorCtr="0" anchor="t" bIns="0" lIns="0" spcFirstLastPara="1" rIns="0" wrap="square" tIns="89525">
            <a:spAutoFit/>
          </a:bodyPr>
          <a:lstStyle/>
          <a:p>
            <a:pPr indent="0" lvl="0" marL="61594" marR="51435" rtl="0" algn="ctr">
              <a:lnSpc>
                <a:spcPct val="114599"/>
              </a:lnSpc>
              <a:spcBef>
                <a:spcPts val="0"/>
              </a:spcBef>
              <a:spcAft>
                <a:spcPts val="0"/>
              </a:spcAft>
              <a:buNone/>
            </a:pPr>
            <a:r>
              <a:rPr b="1" lang="en-US" sz="2400">
                <a:solidFill>
                  <a:srgbClr val="2E6086"/>
                </a:solidFill>
                <a:latin typeface="Trebuchet MS"/>
                <a:ea typeface="Trebuchet MS"/>
                <a:cs typeface="Trebuchet MS"/>
                <a:sym typeface="Trebuchet MS"/>
              </a:rPr>
              <a:t>Des propos vexatoires et humiliants réitérés  en public de la part de l’employeur de nature à  déstabiliser le salarié sur le plan professionnel.</a:t>
            </a:r>
            <a:endParaRPr sz="2400">
              <a:solidFill>
                <a:schemeClr val="dk1"/>
              </a:solidFill>
              <a:latin typeface="Trebuchet MS"/>
              <a:ea typeface="Trebuchet MS"/>
              <a:cs typeface="Trebuchet MS"/>
              <a:sym typeface="Trebuchet MS"/>
            </a:endParaRPr>
          </a:p>
        </p:txBody>
      </p:sp>
      <p:pic>
        <p:nvPicPr>
          <p:cNvPr id="115" name="Google Shape;115;p6"/>
          <p:cNvPicPr preferRelativeResize="0"/>
          <p:nvPr/>
        </p:nvPicPr>
        <p:blipFill rotWithShape="1">
          <a:blip r:embed="rId3">
            <a:alphaModFix/>
          </a:blip>
          <a:srcRect b="0" l="0" r="0" t="0"/>
          <a:stretch/>
        </p:blipFill>
        <p:spPr>
          <a:xfrm>
            <a:off x="9912978" y="3417570"/>
            <a:ext cx="6924674" cy="56673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9" name="Shape 119"/>
        <p:cNvGrpSpPr/>
        <p:nvPr/>
      </p:nvGrpSpPr>
      <p:grpSpPr>
        <a:xfrm>
          <a:off x="0" y="0"/>
          <a:ext cx="0" cy="0"/>
          <a:chOff x="0" y="0"/>
          <a:chExt cx="0" cy="0"/>
        </a:xfrm>
      </p:grpSpPr>
      <p:sp>
        <p:nvSpPr>
          <p:cNvPr id="120" name="Google Shape;120;p7"/>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7"/>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7"/>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pic>
        <p:nvPicPr>
          <p:cNvPr id="123" name="Google Shape;123;p7"/>
          <p:cNvPicPr preferRelativeResize="0"/>
          <p:nvPr/>
        </p:nvPicPr>
        <p:blipFill rotWithShape="1">
          <a:blip r:embed="rId3">
            <a:alphaModFix/>
          </a:blip>
          <a:srcRect b="0" l="0" r="0" t="0"/>
          <a:stretch/>
        </p:blipFill>
        <p:spPr>
          <a:xfrm>
            <a:off x="12450369" y="1253722"/>
            <a:ext cx="4810124" cy="5153024"/>
          </a:xfrm>
          <a:prstGeom prst="rect">
            <a:avLst/>
          </a:prstGeom>
          <a:noFill/>
          <a:ln>
            <a:noFill/>
          </a:ln>
        </p:spPr>
      </p:pic>
      <p:pic>
        <p:nvPicPr>
          <p:cNvPr id="124" name="Google Shape;124;p7"/>
          <p:cNvPicPr preferRelativeResize="0"/>
          <p:nvPr/>
        </p:nvPicPr>
        <p:blipFill rotWithShape="1">
          <a:blip r:embed="rId4">
            <a:alphaModFix/>
          </a:blip>
          <a:srcRect b="0" l="0" r="0" t="0"/>
          <a:stretch/>
        </p:blipFill>
        <p:spPr>
          <a:xfrm>
            <a:off x="1400174" y="1448666"/>
            <a:ext cx="152400" cy="152399"/>
          </a:xfrm>
          <a:prstGeom prst="rect">
            <a:avLst/>
          </a:prstGeom>
          <a:noFill/>
          <a:ln>
            <a:noFill/>
          </a:ln>
        </p:spPr>
      </p:pic>
      <p:sp>
        <p:nvSpPr>
          <p:cNvPr id="125" name="Google Shape;125;p7"/>
          <p:cNvSpPr txBox="1"/>
          <p:nvPr>
            <p:ph type="title"/>
          </p:nvPr>
        </p:nvSpPr>
        <p:spPr>
          <a:xfrm>
            <a:off x="1750020" y="1223272"/>
            <a:ext cx="5342255"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latin typeface="Trebuchet MS"/>
                <a:ea typeface="Trebuchet MS"/>
                <a:cs typeface="Trebuchet MS"/>
                <a:sym typeface="Trebuchet MS"/>
              </a:rPr>
              <a:t>Dénigrement et brimade</a:t>
            </a:r>
            <a:endParaRPr/>
          </a:p>
        </p:txBody>
      </p:sp>
      <p:sp>
        <p:nvSpPr>
          <p:cNvPr id="126" name="Google Shape;126;p7"/>
          <p:cNvSpPr txBox="1"/>
          <p:nvPr/>
        </p:nvSpPr>
        <p:spPr>
          <a:xfrm>
            <a:off x="1016000" y="1944029"/>
            <a:ext cx="10868025" cy="4216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600">
                <a:solidFill>
                  <a:schemeClr val="dk1"/>
                </a:solidFill>
                <a:latin typeface="Trebuchet MS"/>
                <a:ea typeface="Trebuchet MS"/>
                <a:cs typeface="Trebuchet MS"/>
                <a:sym typeface="Trebuchet MS"/>
              </a:rPr>
              <a:t>Un salarié a reçu des ordres et des </a:t>
            </a:r>
            <a:r>
              <a:rPr b="1" lang="en-US" sz="2600">
                <a:solidFill>
                  <a:schemeClr val="dk1"/>
                </a:solidFill>
                <a:latin typeface="Trebuchet MS"/>
                <a:ea typeface="Trebuchet MS"/>
                <a:cs typeface="Trebuchet MS"/>
                <a:sym typeface="Trebuchet MS"/>
              </a:rPr>
              <a:t>critiques </a:t>
            </a:r>
            <a:r>
              <a:rPr lang="en-US" sz="2600">
                <a:solidFill>
                  <a:schemeClr val="dk1"/>
                </a:solidFill>
                <a:latin typeface="Trebuchet MS"/>
                <a:ea typeface="Trebuchet MS"/>
                <a:cs typeface="Trebuchet MS"/>
                <a:sym typeface="Trebuchet MS"/>
              </a:rPr>
              <a:t>d’une salariée qui se serait</a:t>
            </a:r>
            <a:endParaRPr sz="2600">
              <a:solidFill>
                <a:schemeClr val="dk1"/>
              </a:solidFill>
              <a:latin typeface="Trebuchet MS"/>
              <a:ea typeface="Trebuchet MS"/>
              <a:cs typeface="Trebuchet MS"/>
              <a:sym typeface="Trebuchet MS"/>
            </a:endParaRPr>
          </a:p>
        </p:txBody>
      </p:sp>
      <p:sp>
        <p:nvSpPr>
          <p:cNvPr id="127" name="Google Shape;127;p7"/>
          <p:cNvSpPr txBox="1"/>
          <p:nvPr/>
        </p:nvSpPr>
        <p:spPr>
          <a:xfrm>
            <a:off x="9800492" y="2340193"/>
            <a:ext cx="2083435" cy="939800"/>
          </a:xfrm>
          <a:prstGeom prst="rect">
            <a:avLst/>
          </a:prstGeom>
          <a:noFill/>
          <a:ln>
            <a:noFill/>
          </a:ln>
        </p:spPr>
        <p:txBody>
          <a:bodyPr anchorCtr="0" anchor="t" bIns="0" lIns="0" spcFirstLastPara="1" rIns="0" wrap="square" tIns="12700">
            <a:spAutoFit/>
          </a:bodyPr>
          <a:lstStyle/>
          <a:p>
            <a:pPr indent="263525" lvl="0" marL="12700" marR="5080" rtl="0" algn="l">
              <a:lnSpc>
                <a:spcPct val="115399"/>
              </a:lnSpc>
              <a:spcBef>
                <a:spcPts val="0"/>
              </a:spcBef>
              <a:spcAft>
                <a:spcPts val="0"/>
              </a:spcAft>
              <a:buNone/>
            </a:pPr>
            <a:r>
              <a:rPr lang="en-US" sz="2600">
                <a:solidFill>
                  <a:schemeClr val="dk1"/>
                </a:solidFill>
                <a:latin typeface="Trebuchet MS"/>
                <a:ea typeface="Trebuchet MS"/>
                <a:cs typeface="Trebuchet MS"/>
                <a:sym typeface="Trebuchet MS"/>
              </a:rPr>
              <a:t>des		propos  des	courriers</a:t>
            </a:r>
            <a:endParaRPr sz="2600">
              <a:solidFill>
                <a:schemeClr val="dk1"/>
              </a:solidFill>
              <a:latin typeface="Trebuchet MS"/>
              <a:ea typeface="Trebuchet MS"/>
              <a:cs typeface="Trebuchet MS"/>
              <a:sym typeface="Trebuchet MS"/>
            </a:endParaRPr>
          </a:p>
        </p:txBody>
      </p:sp>
      <p:sp>
        <p:nvSpPr>
          <p:cNvPr id="128" name="Google Shape;128;p7"/>
          <p:cNvSpPr txBox="1"/>
          <p:nvPr/>
        </p:nvSpPr>
        <p:spPr>
          <a:xfrm>
            <a:off x="1016000" y="2340193"/>
            <a:ext cx="8792845" cy="1397000"/>
          </a:xfrm>
          <a:prstGeom prst="rect">
            <a:avLst/>
          </a:prstGeom>
          <a:noFill/>
          <a:ln>
            <a:noFill/>
          </a:ln>
        </p:spPr>
        <p:txBody>
          <a:bodyPr anchorCtr="0" anchor="t" bIns="0" lIns="0" spcFirstLastPara="1" rIns="0" wrap="square" tIns="12700">
            <a:spAutoFit/>
          </a:bodyPr>
          <a:lstStyle/>
          <a:p>
            <a:pPr indent="0" lvl="0" marL="12700" marR="5080" rtl="0" algn="l">
              <a:lnSpc>
                <a:spcPct val="115399"/>
              </a:lnSpc>
              <a:spcBef>
                <a:spcPts val="0"/>
              </a:spcBef>
              <a:spcAft>
                <a:spcPts val="0"/>
              </a:spcAft>
              <a:buNone/>
            </a:pPr>
            <a:r>
              <a:rPr lang="en-US" sz="2600">
                <a:solidFill>
                  <a:schemeClr val="dk1"/>
                </a:solidFill>
                <a:latin typeface="Trebuchet MS"/>
                <a:ea typeface="Trebuchet MS"/>
                <a:cs typeface="Trebuchet MS"/>
                <a:sym typeface="Trebuchet MS"/>
              </a:rPr>
              <a:t>comportée	comme	sa	supérieure	et	lui	aurait	lancé  </a:t>
            </a:r>
            <a:r>
              <a:rPr b="1" lang="en-US" sz="2600">
                <a:solidFill>
                  <a:schemeClr val="dk1"/>
                </a:solidFill>
                <a:latin typeface="Trebuchet MS"/>
                <a:ea typeface="Trebuchet MS"/>
                <a:cs typeface="Trebuchet MS"/>
                <a:sym typeface="Trebuchet MS"/>
              </a:rPr>
              <a:t>moqueurs</a:t>
            </a:r>
            <a:r>
              <a:rPr lang="en-US" sz="2600">
                <a:solidFill>
                  <a:schemeClr val="dk1"/>
                </a:solidFill>
                <a:latin typeface="Trebuchet MS"/>
                <a:ea typeface="Trebuchet MS"/>
                <a:cs typeface="Trebuchet MS"/>
                <a:sym typeface="Trebuchet MS"/>
              </a:rPr>
              <a:t>.		L’employeur		lui	avait		également	envoyé  “</a:t>
            </a:r>
            <a:r>
              <a:rPr b="1" lang="en-US" sz="2600">
                <a:solidFill>
                  <a:schemeClr val="dk1"/>
                </a:solidFill>
                <a:latin typeface="Trebuchet MS"/>
                <a:ea typeface="Trebuchet MS"/>
                <a:cs typeface="Trebuchet MS"/>
                <a:sym typeface="Trebuchet MS"/>
              </a:rPr>
              <a:t>insistants</a:t>
            </a:r>
            <a:r>
              <a:rPr lang="en-US" sz="2600">
                <a:solidFill>
                  <a:schemeClr val="dk1"/>
                </a:solidFill>
                <a:latin typeface="Trebuchet MS"/>
                <a:ea typeface="Trebuchet MS"/>
                <a:cs typeface="Trebuchet MS"/>
                <a:sym typeface="Trebuchet MS"/>
              </a:rPr>
              <a:t>”.</a:t>
            </a:r>
            <a:endParaRPr sz="2600">
              <a:solidFill>
                <a:schemeClr val="dk1"/>
              </a:solidFill>
              <a:latin typeface="Trebuchet MS"/>
              <a:ea typeface="Trebuchet MS"/>
              <a:cs typeface="Trebuchet MS"/>
              <a:sym typeface="Trebuchet MS"/>
            </a:endParaRPr>
          </a:p>
        </p:txBody>
      </p:sp>
      <p:pic>
        <p:nvPicPr>
          <p:cNvPr id="129" name="Google Shape;129;p7"/>
          <p:cNvPicPr preferRelativeResize="0"/>
          <p:nvPr/>
        </p:nvPicPr>
        <p:blipFill rotWithShape="1">
          <a:blip r:embed="rId4">
            <a:alphaModFix/>
          </a:blip>
          <a:srcRect b="0" l="0" r="0" t="0"/>
          <a:stretch/>
        </p:blipFill>
        <p:spPr>
          <a:xfrm>
            <a:off x="1400174" y="7336642"/>
            <a:ext cx="152400" cy="152399"/>
          </a:xfrm>
          <a:prstGeom prst="rect">
            <a:avLst/>
          </a:prstGeom>
          <a:noFill/>
          <a:ln>
            <a:noFill/>
          </a:ln>
        </p:spPr>
      </p:pic>
      <p:sp>
        <p:nvSpPr>
          <p:cNvPr id="130" name="Google Shape;130;p7"/>
          <p:cNvSpPr txBox="1"/>
          <p:nvPr/>
        </p:nvSpPr>
        <p:spPr>
          <a:xfrm>
            <a:off x="1016000" y="4207093"/>
            <a:ext cx="15970250" cy="4504055"/>
          </a:xfrm>
          <a:prstGeom prst="rect">
            <a:avLst/>
          </a:prstGeom>
          <a:noFill/>
          <a:ln>
            <a:noFill/>
          </a:ln>
        </p:spPr>
        <p:txBody>
          <a:bodyPr anchorCtr="0" anchor="t" bIns="0" lIns="0" spcFirstLastPara="1" rIns="0" wrap="square" tIns="12700">
            <a:spAutoFit/>
          </a:bodyPr>
          <a:lstStyle/>
          <a:p>
            <a:pPr indent="0" lvl="0" marL="12700" marR="5107305" rtl="0" algn="just">
              <a:lnSpc>
                <a:spcPct val="115399"/>
              </a:lnSpc>
              <a:spcBef>
                <a:spcPts val="0"/>
              </a:spcBef>
              <a:spcAft>
                <a:spcPts val="0"/>
              </a:spcAft>
              <a:buNone/>
            </a:pPr>
            <a:r>
              <a:rPr lang="en-US" sz="2600">
                <a:solidFill>
                  <a:schemeClr val="dk1"/>
                </a:solidFill>
                <a:latin typeface="Verdana"/>
                <a:ea typeface="Verdana"/>
                <a:cs typeface="Verdana"/>
                <a:sym typeface="Verdana"/>
              </a:rPr>
              <a:t>=&gt; La cour de cassation a retenu la réalité d’actes répétés et injustifiés  caractérisant une violence morale et psychologique de nature à nuire  au salarié et une faute imputable à l’employeur constitutive d’un  harcèlement moral.</a:t>
            </a:r>
            <a:endParaRPr sz="2600">
              <a:solidFill>
                <a:schemeClr val="dk1"/>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3500">
              <a:solidFill>
                <a:schemeClr val="dk1"/>
              </a:solidFill>
              <a:latin typeface="Verdana"/>
              <a:ea typeface="Verdana"/>
              <a:cs typeface="Verdana"/>
              <a:sym typeface="Verdana"/>
            </a:endParaRPr>
          </a:p>
          <a:p>
            <a:pPr indent="0" lvl="0" marL="0" marR="0" rtl="0" algn="l">
              <a:lnSpc>
                <a:spcPct val="100000"/>
              </a:lnSpc>
              <a:spcBef>
                <a:spcPts val="20"/>
              </a:spcBef>
              <a:spcAft>
                <a:spcPts val="0"/>
              </a:spcAft>
              <a:buNone/>
            </a:pPr>
            <a:r>
              <a:t/>
            </a:r>
            <a:endParaRPr sz="3450">
              <a:solidFill>
                <a:schemeClr val="dk1"/>
              </a:solidFill>
              <a:latin typeface="Verdana"/>
              <a:ea typeface="Verdana"/>
              <a:cs typeface="Verdana"/>
              <a:sym typeface="Verdana"/>
            </a:endParaRPr>
          </a:p>
          <a:p>
            <a:pPr indent="0" lvl="0" marL="746125" marR="0" rtl="0" algn="l">
              <a:lnSpc>
                <a:spcPct val="100000"/>
              </a:lnSpc>
              <a:spcBef>
                <a:spcPts val="0"/>
              </a:spcBef>
              <a:spcAft>
                <a:spcPts val="0"/>
              </a:spcAft>
              <a:buNone/>
            </a:pPr>
            <a:r>
              <a:rPr b="1" lang="en-US" sz="3400">
                <a:solidFill>
                  <a:schemeClr val="dk1"/>
                </a:solidFill>
                <a:latin typeface="Trebuchet MS"/>
                <a:ea typeface="Trebuchet MS"/>
                <a:cs typeface="Trebuchet MS"/>
                <a:sym typeface="Trebuchet MS"/>
              </a:rPr>
              <a:t>Critique injustifiée - Humiliation publique</a:t>
            </a:r>
            <a:endParaRPr sz="3400">
              <a:solidFill>
                <a:schemeClr val="dk1"/>
              </a:solidFill>
              <a:latin typeface="Trebuchet MS"/>
              <a:ea typeface="Trebuchet MS"/>
              <a:cs typeface="Trebuchet MS"/>
              <a:sym typeface="Trebuchet MS"/>
            </a:endParaRPr>
          </a:p>
          <a:p>
            <a:pPr indent="0" lvl="0" marL="12700" marR="5080" rtl="0" algn="l">
              <a:lnSpc>
                <a:spcPct val="115399"/>
              </a:lnSpc>
              <a:spcBef>
                <a:spcPts val="1115"/>
              </a:spcBef>
              <a:spcAft>
                <a:spcPts val="0"/>
              </a:spcAft>
              <a:buNone/>
            </a:pPr>
            <a:r>
              <a:rPr lang="en-US" sz="2600">
                <a:solidFill>
                  <a:schemeClr val="dk1"/>
                </a:solidFill>
                <a:latin typeface="Trebuchet MS"/>
                <a:ea typeface="Trebuchet MS"/>
                <a:cs typeface="Trebuchet MS"/>
                <a:sym typeface="Trebuchet MS"/>
              </a:rPr>
              <a:t>Un supérieur hiérarchique s’est livré de manière répétée et dans des </a:t>
            </a:r>
            <a:r>
              <a:rPr b="1" lang="en-US" sz="2600">
                <a:solidFill>
                  <a:schemeClr val="dk1"/>
                </a:solidFill>
                <a:latin typeface="Trebuchet MS"/>
                <a:ea typeface="Trebuchet MS"/>
                <a:cs typeface="Trebuchet MS"/>
                <a:sym typeface="Trebuchet MS"/>
              </a:rPr>
              <a:t>termes humiliants et blessants </a:t>
            </a:r>
            <a:r>
              <a:rPr lang="en-US" sz="2600">
                <a:solidFill>
                  <a:schemeClr val="dk1"/>
                </a:solidFill>
                <a:latin typeface="Trebuchet MS"/>
                <a:ea typeface="Trebuchet MS"/>
                <a:cs typeface="Trebuchet MS"/>
                <a:sym typeface="Trebuchet MS"/>
              </a:rPr>
              <a:t>à une  critique de l’activité d’une salariée </a:t>
            </a:r>
            <a:r>
              <a:rPr b="1" lang="en-US" sz="2600">
                <a:solidFill>
                  <a:schemeClr val="dk1"/>
                </a:solidFill>
                <a:latin typeface="Trebuchet MS"/>
                <a:ea typeface="Trebuchet MS"/>
                <a:cs typeface="Trebuchet MS"/>
                <a:sym typeface="Trebuchet MS"/>
              </a:rPr>
              <a:t>en présence d’autres salariés.</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4" name="Shape 134"/>
        <p:cNvGrpSpPr/>
        <p:nvPr/>
      </p:nvGrpSpPr>
      <p:grpSpPr>
        <a:xfrm>
          <a:off x="0" y="0"/>
          <a:ext cx="0" cy="0"/>
          <a:chOff x="0" y="0"/>
          <a:chExt cx="0" cy="0"/>
        </a:xfrm>
      </p:grpSpPr>
      <p:sp>
        <p:nvSpPr>
          <p:cNvPr id="135" name="Google Shape;135;p8"/>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8"/>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8"/>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pic>
        <p:nvPicPr>
          <p:cNvPr id="138" name="Google Shape;138;p8"/>
          <p:cNvPicPr preferRelativeResize="0"/>
          <p:nvPr/>
        </p:nvPicPr>
        <p:blipFill rotWithShape="1">
          <a:blip r:embed="rId3">
            <a:alphaModFix/>
          </a:blip>
          <a:srcRect b="0" l="0" r="0" t="0"/>
          <a:stretch/>
        </p:blipFill>
        <p:spPr>
          <a:xfrm>
            <a:off x="1400174" y="1448666"/>
            <a:ext cx="152400" cy="152399"/>
          </a:xfrm>
          <a:prstGeom prst="rect">
            <a:avLst/>
          </a:prstGeom>
          <a:noFill/>
          <a:ln>
            <a:noFill/>
          </a:ln>
        </p:spPr>
      </p:pic>
      <p:sp>
        <p:nvSpPr>
          <p:cNvPr id="139" name="Google Shape;139;p8"/>
          <p:cNvSpPr txBox="1"/>
          <p:nvPr>
            <p:ph type="title"/>
          </p:nvPr>
        </p:nvSpPr>
        <p:spPr>
          <a:xfrm>
            <a:off x="1750020" y="1223272"/>
            <a:ext cx="3798570"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latin typeface="Trebuchet MS"/>
                <a:ea typeface="Trebuchet MS"/>
                <a:cs typeface="Trebuchet MS"/>
                <a:sym typeface="Trebuchet MS"/>
              </a:rPr>
              <a:t>Mesure vexatoire</a:t>
            </a:r>
            <a:endParaRPr/>
          </a:p>
        </p:txBody>
      </p:sp>
      <p:pic>
        <p:nvPicPr>
          <p:cNvPr id="140" name="Google Shape;140;p8"/>
          <p:cNvPicPr preferRelativeResize="0"/>
          <p:nvPr/>
        </p:nvPicPr>
        <p:blipFill rotWithShape="1">
          <a:blip r:embed="rId4">
            <a:alphaModFix/>
          </a:blip>
          <a:srcRect b="0" l="0" r="0" t="0"/>
          <a:stretch/>
        </p:blipFill>
        <p:spPr>
          <a:xfrm>
            <a:off x="1919287" y="2615478"/>
            <a:ext cx="95250" cy="95249"/>
          </a:xfrm>
          <a:prstGeom prst="rect">
            <a:avLst/>
          </a:prstGeom>
          <a:noFill/>
          <a:ln>
            <a:noFill/>
          </a:ln>
        </p:spPr>
      </p:pic>
      <p:pic>
        <p:nvPicPr>
          <p:cNvPr id="141" name="Google Shape;141;p8"/>
          <p:cNvPicPr preferRelativeResize="0"/>
          <p:nvPr/>
        </p:nvPicPr>
        <p:blipFill rotWithShape="1">
          <a:blip r:embed="rId4">
            <a:alphaModFix/>
          </a:blip>
          <a:srcRect b="0" l="0" r="0" t="0"/>
          <a:stretch/>
        </p:blipFill>
        <p:spPr>
          <a:xfrm>
            <a:off x="1919287" y="3529878"/>
            <a:ext cx="95250" cy="95249"/>
          </a:xfrm>
          <a:prstGeom prst="rect">
            <a:avLst/>
          </a:prstGeom>
          <a:noFill/>
          <a:ln>
            <a:noFill/>
          </a:ln>
        </p:spPr>
      </p:pic>
      <p:pic>
        <p:nvPicPr>
          <p:cNvPr id="142" name="Google Shape;142;p8"/>
          <p:cNvPicPr preferRelativeResize="0"/>
          <p:nvPr/>
        </p:nvPicPr>
        <p:blipFill rotWithShape="1">
          <a:blip r:embed="rId4">
            <a:alphaModFix/>
          </a:blip>
          <a:srcRect b="0" l="0" r="0" t="0"/>
          <a:stretch/>
        </p:blipFill>
        <p:spPr>
          <a:xfrm>
            <a:off x="1919287" y="4444278"/>
            <a:ext cx="95250" cy="95249"/>
          </a:xfrm>
          <a:prstGeom prst="rect">
            <a:avLst/>
          </a:prstGeom>
          <a:noFill/>
          <a:ln>
            <a:noFill/>
          </a:ln>
        </p:spPr>
      </p:pic>
      <p:pic>
        <p:nvPicPr>
          <p:cNvPr id="143" name="Google Shape;143;p8"/>
          <p:cNvPicPr preferRelativeResize="0"/>
          <p:nvPr/>
        </p:nvPicPr>
        <p:blipFill rotWithShape="1">
          <a:blip r:embed="rId5">
            <a:alphaModFix/>
          </a:blip>
          <a:srcRect b="0" l="0" r="0" t="0"/>
          <a:stretch/>
        </p:blipFill>
        <p:spPr>
          <a:xfrm>
            <a:off x="1919287" y="4901478"/>
            <a:ext cx="95250" cy="95249"/>
          </a:xfrm>
          <a:prstGeom prst="rect">
            <a:avLst/>
          </a:prstGeom>
          <a:noFill/>
          <a:ln>
            <a:noFill/>
          </a:ln>
        </p:spPr>
      </p:pic>
      <p:pic>
        <p:nvPicPr>
          <p:cNvPr id="144" name="Google Shape;144;p8"/>
          <p:cNvPicPr preferRelativeResize="0"/>
          <p:nvPr/>
        </p:nvPicPr>
        <p:blipFill rotWithShape="1">
          <a:blip r:embed="rId6">
            <a:alphaModFix/>
          </a:blip>
          <a:srcRect b="0" l="0" r="0" t="0"/>
          <a:stretch/>
        </p:blipFill>
        <p:spPr>
          <a:xfrm>
            <a:off x="1919287" y="5358678"/>
            <a:ext cx="95250" cy="95249"/>
          </a:xfrm>
          <a:prstGeom prst="rect">
            <a:avLst/>
          </a:prstGeom>
          <a:noFill/>
          <a:ln>
            <a:noFill/>
          </a:ln>
        </p:spPr>
      </p:pic>
      <p:pic>
        <p:nvPicPr>
          <p:cNvPr id="145" name="Google Shape;145;p8"/>
          <p:cNvPicPr preferRelativeResize="0"/>
          <p:nvPr/>
        </p:nvPicPr>
        <p:blipFill rotWithShape="1">
          <a:blip r:embed="rId3">
            <a:alphaModFix/>
          </a:blip>
          <a:srcRect b="0" l="0" r="0" t="0"/>
          <a:stretch/>
        </p:blipFill>
        <p:spPr>
          <a:xfrm>
            <a:off x="1400174" y="6472073"/>
            <a:ext cx="152400" cy="152399"/>
          </a:xfrm>
          <a:prstGeom prst="rect">
            <a:avLst/>
          </a:prstGeom>
          <a:noFill/>
          <a:ln>
            <a:noFill/>
          </a:ln>
        </p:spPr>
      </p:pic>
      <p:sp>
        <p:nvSpPr>
          <p:cNvPr id="146" name="Google Shape;146;p8"/>
          <p:cNvSpPr txBox="1"/>
          <p:nvPr/>
        </p:nvSpPr>
        <p:spPr>
          <a:xfrm>
            <a:off x="1016000" y="1882993"/>
            <a:ext cx="16256635" cy="7334884"/>
          </a:xfrm>
          <a:prstGeom prst="rect">
            <a:avLst/>
          </a:prstGeom>
          <a:noFill/>
          <a:ln>
            <a:noFill/>
          </a:ln>
        </p:spPr>
        <p:txBody>
          <a:bodyPr anchorCtr="0" anchor="t" bIns="0" lIns="0" spcFirstLastPara="1" rIns="0" wrap="square" tIns="73650">
            <a:spAutoFit/>
          </a:bodyPr>
          <a:lstStyle/>
          <a:p>
            <a:pPr indent="0" lvl="0" marL="12700" marR="0" rtl="0" algn="l">
              <a:lnSpc>
                <a:spcPct val="100000"/>
              </a:lnSpc>
              <a:spcBef>
                <a:spcPts val="0"/>
              </a:spcBef>
              <a:spcAft>
                <a:spcPts val="0"/>
              </a:spcAft>
              <a:buNone/>
            </a:pPr>
            <a:r>
              <a:rPr lang="en-US" sz="2600">
                <a:solidFill>
                  <a:schemeClr val="dk1"/>
                </a:solidFill>
                <a:latin typeface="Trebuchet MS"/>
                <a:ea typeface="Trebuchet MS"/>
                <a:cs typeface="Trebuchet MS"/>
                <a:sym typeface="Trebuchet MS"/>
              </a:rPr>
              <a:t>Un salarié a reçu :</a:t>
            </a:r>
            <a:endParaRPr sz="2600">
              <a:solidFill>
                <a:schemeClr val="dk1"/>
              </a:solidFill>
              <a:latin typeface="Trebuchet MS"/>
              <a:ea typeface="Trebuchet MS"/>
              <a:cs typeface="Trebuchet MS"/>
              <a:sym typeface="Trebuchet MS"/>
            </a:endParaRPr>
          </a:p>
          <a:p>
            <a:pPr indent="0" lvl="0" marL="1134745" marR="5080" rtl="0" algn="l">
              <a:lnSpc>
                <a:spcPct val="115399"/>
              </a:lnSpc>
              <a:spcBef>
                <a:spcPts val="0"/>
              </a:spcBef>
              <a:spcAft>
                <a:spcPts val="0"/>
              </a:spcAft>
              <a:buNone/>
            </a:pPr>
            <a:r>
              <a:rPr lang="en-US" sz="2600">
                <a:solidFill>
                  <a:schemeClr val="dk1"/>
                </a:solidFill>
                <a:latin typeface="Trebuchet MS"/>
                <a:ea typeface="Trebuchet MS"/>
                <a:cs typeface="Trebuchet MS"/>
                <a:sym typeface="Trebuchet MS"/>
              </a:rPr>
              <a:t>des	notes	contenant	des	remarques	</a:t>
            </a:r>
            <a:r>
              <a:rPr b="1" lang="en-US" sz="2600">
                <a:solidFill>
                  <a:schemeClr val="dk1"/>
                </a:solidFill>
                <a:latin typeface="Trebuchet MS"/>
                <a:ea typeface="Trebuchet MS"/>
                <a:cs typeface="Trebuchet MS"/>
                <a:sym typeface="Trebuchet MS"/>
              </a:rPr>
              <a:t>péjoratives	</a:t>
            </a:r>
            <a:r>
              <a:rPr lang="en-US" sz="2600">
                <a:solidFill>
                  <a:schemeClr val="dk1"/>
                </a:solidFill>
                <a:latin typeface="Trebuchet MS"/>
                <a:ea typeface="Trebuchet MS"/>
                <a:cs typeface="Trebuchet MS"/>
                <a:sym typeface="Trebuchet MS"/>
              </a:rPr>
              <a:t>assénées	sur	un	ton	péremptoire	propre	à	le  discréditer,</a:t>
            </a:r>
            <a:endParaRPr sz="2600">
              <a:solidFill>
                <a:schemeClr val="dk1"/>
              </a:solidFill>
              <a:latin typeface="Trebuchet MS"/>
              <a:ea typeface="Trebuchet MS"/>
              <a:cs typeface="Trebuchet MS"/>
              <a:sym typeface="Trebuchet MS"/>
            </a:endParaRPr>
          </a:p>
          <a:p>
            <a:pPr indent="0" lvl="0" marL="1134745" marR="5080" rtl="0" algn="l">
              <a:lnSpc>
                <a:spcPct val="115399"/>
              </a:lnSpc>
              <a:spcBef>
                <a:spcPts val="0"/>
              </a:spcBef>
              <a:spcAft>
                <a:spcPts val="0"/>
              </a:spcAft>
              <a:buNone/>
            </a:pPr>
            <a:r>
              <a:rPr lang="en-US" sz="2600">
                <a:solidFill>
                  <a:schemeClr val="dk1"/>
                </a:solidFill>
                <a:latin typeface="Trebuchet MS"/>
                <a:ea typeface="Trebuchet MS"/>
                <a:cs typeface="Trebuchet MS"/>
                <a:sym typeface="Trebuchet MS"/>
              </a:rPr>
              <a:t>des	reproches	sur	son	</a:t>
            </a:r>
            <a:r>
              <a:rPr b="1" i="1" lang="en-US" sz="2600">
                <a:solidFill>
                  <a:schemeClr val="dk1"/>
                </a:solidFill>
                <a:latin typeface="Trebuchet MS"/>
                <a:ea typeface="Trebuchet MS"/>
                <a:cs typeface="Trebuchet MS"/>
                <a:sym typeface="Trebuchet MS"/>
              </a:rPr>
              <a:t>“incapacité	professionnelle	et	psychologique”	</a:t>
            </a:r>
            <a:r>
              <a:rPr lang="en-US" sz="2600">
                <a:solidFill>
                  <a:schemeClr val="dk1"/>
                </a:solidFill>
                <a:latin typeface="Trebuchet MS"/>
                <a:ea typeface="Trebuchet MS"/>
                <a:cs typeface="Trebuchet MS"/>
                <a:sym typeface="Trebuchet MS"/>
              </a:rPr>
              <a:t>et	sa	présence	</a:t>
            </a:r>
            <a:r>
              <a:rPr b="1" i="1" lang="en-US" sz="2600">
                <a:solidFill>
                  <a:schemeClr val="dk1"/>
                </a:solidFill>
                <a:latin typeface="Trebuchet MS"/>
                <a:ea typeface="Trebuchet MS"/>
                <a:cs typeface="Trebuchet MS"/>
                <a:sym typeface="Trebuchet MS"/>
              </a:rPr>
              <a:t>“nuisible	et  inutile”</a:t>
            </a:r>
            <a:endParaRPr sz="2600">
              <a:solidFill>
                <a:schemeClr val="dk1"/>
              </a:solidFill>
              <a:latin typeface="Trebuchet MS"/>
              <a:ea typeface="Trebuchet MS"/>
              <a:cs typeface="Trebuchet MS"/>
              <a:sym typeface="Trebuchet MS"/>
            </a:endParaRPr>
          </a:p>
          <a:p>
            <a:pPr indent="0" lvl="0" marL="1134745" marR="0" rtl="0" algn="l">
              <a:lnSpc>
                <a:spcPct val="100000"/>
              </a:lnSpc>
              <a:spcBef>
                <a:spcPts val="480"/>
              </a:spcBef>
              <a:spcAft>
                <a:spcPts val="0"/>
              </a:spcAft>
              <a:buNone/>
            </a:pPr>
            <a:r>
              <a:rPr lang="en-US" sz="2600">
                <a:solidFill>
                  <a:schemeClr val="dk1"/>
                </a:solidFill>
                <a:latin typeface="Trebuchet MS"/>
                <a:ea typeface="Trebuchet MS"/>
                <a:cs typeface="Trebuchet MS"/>
                <a:sym typeface="Trebuchet MS"/>
              </a:rPr>
              <a:t>le retrait des clés de son bureau,</a:t>
            </a:r>
            <a:endParaRPr sz="2600">
              <a:solidFill>
                <a:schemeClr val="dk1"/>
              </a:solidFill>
              <a:latin typeface="Trebuchet MS"/>
              <a:ea typeface="Trebuchet MS"/>
              <a:cs typeface="Trebuchet MS"/>
              <a:sym typeface="Trebuchet MS"/>
            </a:endParaRPr>
          </a:p>
          <a:p>
            <a:pPr indent="0" lvl="0" marL="1134745" marR="0" rtl="0" algn="l">
              <a:lnSpc>
                <a:spcPct val="100000"/>
              </a:lnSpc>
              <a:spcBef>
                <a:spcPts val="480"/>
              </a:spcBef>
              <a:spcAft>
                <a:spcPts val="0"/>
              </a:spcAft>
              <a:buNone/>
            </a:pPr>
            <a:r>
              <a:rPr lang="en-US" sz="2600">
                <a:solidFill>
                  <a:schemeClr val="dk1"/>
                </a:solidFill>
                <a:latin typeface="Trebuchet MS"/>
                <a:ea typeface="Trebuchet MS"/>
                <a:cs typeface="Trebuchet MS"/>
                <a:sym typeface="Trebuchet MS"/>
              </a:rPr>
              <a:t>sa mise à l’écart du Comité Directeur,</a:t>
            </a:r>
            <a:endParaRPr sz="2600">
              <a:solidFill>
                <a:schemeClr val="dk1"/>
              </a:solidFill>
              <a:latin typeface="Trebuchet MS"/>
              <a:ea typeface="Trebuchet MS"/>
              <a:cs typeface="Trebuchet MS"/>
              <a:sym typeface="Trebuchet MS"/>
            </a:endParaRPr>
          </a:p>
          <a:p>
            <a:pPr indent="0" lvl="0" marL="1134745" marR="0" rtl="0" algn="l">
              <a:lnSpc>
                <a:spcPct val="100000"/>
              </a:lnSpc>
              <a:spcBef>
                <a:spcPts val="480"/>
              </a:spcBef>
              <a:spcAft>
                <a:spcPts val="0"/>
              </a:spcAft>
              <a:buNone/>
            </a:pPr>
            <a:r>
              <a:rPr lang="en-US" sz="2600">
                <a:solidFill>
                  <a:schemeClr val="dk1"/>
                </a:solidFill>
                <a:latin typeface="Trebuchet MS"/>
                <a:ea typeface="Trebuchet MS"/>
                <a:cs typeface="Trebuchet MS"/>
                <a:sym typeface="Trebuchet MS"/>
              </a:rPr>
              <a:t>la </a:t>
            </a:r>
            <a:r>
              <a:rPr b="1" lang="en-US" sz="2600">
                <a:solidFill>
                  <a:schemeClr val="dk1"/>
                </a:solidFill>
                <a:latin typeface="Trebuchet MS"/>
                <a:ea typeface="Trebuchet MS"/>
                <a:cs typeface="Trebuchet MS"/>
                <a:sym typeface="Trebuchet MS"/>
              </a:rPr>
              <a:t>diminution </a:t>
            </a:r>
            <a:r>
              <a:rPr lang="en-US" sz="2600">
                <a:solidFill>
                  <a:schemeClr val="dk1"/>
                </a:solidFill>
                <a:latin typeface="Trebuchet MS"/>
                <a:ea typeface="Trebuchet MS"/>
                <a:cs typeface="Trebuchet MS"/>
                <a:sym typeface="Trebuchet MS"/>
              </a:rPr>
              <a:t>du taux horaire de sa rémunération.</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40"/>
              </a:spcBef>
              <a:spcAft>
                <a:spcPts val="0"/>
              </a:spcAft>
              <a:buNone/>
            </a:pPr>
            <a:r>
              <a:t/>
            </a:r>
            <a:endParaRPr sz="2150">
              <a:solidFill>
                <a:schemeClr val="dk1"/>
              </a:solidFill>
              <a:latin typeface="Trebuchet MS"/>
              <a:ea typeface="Trebuchet MS"/>
              <a:cs typeface="Trebuchet MS"/>
              <a:sym typeface="Trebuchet MS"/>
            </a:endParaRPr>
          </a:p>
          <a:p>
            <a:pPr indent="0" lvl="0" marL="746125" marR="0" rtl="0" algn="l">
              <a:lnSpc>
                <a:spcPct val="100000"/>
              </a:lnSpc>
              <a:spcBef>
                <a:spcPts val="0"/>
              </a:spcBef>
              <a:spcAft>
                <a:spcPts val="0"/>
              </a:spcAft>
              <a:buNone/>
            </a:pPr>
            <a:r>
              <a:rPr b="1" lang="en-US" sz="3400">
                <a:solidFill>
                  <a:schemeClr val="dk1"/>
                </a:solidFill>
                <a:latin typeface="Trebuchet MS"/>
                <a:ea typeface="Trebuchet MS"/>
                <a:cs typeface="Trebuchet MS"/>
                <a:sym typeface="Trebuchet MS"/>
              </a:rPr>
              <a:t>Tâche dévalorisante ou dépassant les capacités</a:t>
            </a:r>
            <a:endParaRPr sz="3400">
              <a:solidFill>
                <a:schemeClr val="dk1"/>
              </a:solidFill>
              <a:latin typeface="Trebuchet MS"/>
              <a:ea typeface="Trebuchet MS"/>
              <a:cs typeface="Trebuchet MS"/>
              <a:sym typeface="Trebuchet MS"/>
            </a:endParaRPr>
          </a:p>
          <a:p>
            <a:pPr indent="0" lvl="0" marL="12700" marR="5080" rtl="0" algn="l">
              <a:lnSpc>
                <a:spcPct val="115399"/>
              </a:lnSpc>
              <a:spcBef>
                <a:spcPts val="1115"/>
              </a:spcBef>
              <a:spcAft>
                <a:spcPts val="0"/>
              </a:spcAft>
              <a:buNone/>
            </a:pPr>
            <a:r>
              <a:rPr lang="en-US" sz="2600">
                <a:solidFill>
                  <a:schemeClr val="dk1"/>
                </a:solidFill>
                <a:latin typeface="Trebuchet MS"/>
                <a:ea typeface="Trebuchet MS"/>
                <a:cs typeface="Trebuchet MS"/>
                <a:sym typeface="Trebuchet MS"/>
              </a:rPr>
              <a:t>Confier à un salarié des tâches ne correspondant pas à sa </a:t>
            </a:r>
            <a:r>
              <a:rPr b="1" lang="en-US" sz="2600">
                <a:solidFill>
                  <a:schemeClr val="dk1"/>
                </a:solidFill>
                <a:latin typeface="Trebuchet MS"/>
                <a:ea typeface="Trebuchet MS"/>
                <a:cs typeface="Trebuchet MS"/>
                <a:sym typeface="Trebuchet MS"/>
              </a:rPr>
              <a:t>qualification</a:t>
            </a:r>
            <a:r>
              <a:rPr lang="en-US" sz="2600">
                <a:solidFill>
                  <a:schemeClr val="dk1"/>
                </a:solidFill>
                <a:latin typeface="Trebuchet MS"/>
                <a:ea typeface="Trebuchet MS"/>
                <a:cs typeface="Trebuchet MS"/>
                <a:sym typeface="Trebuchet MS"/>
              </a:rPr>
              <a:t>, d’opérer des retenues sur salaire  injustifiées et d’opérer un </a:t>
            </a:r>
            <a:r>
              <a:rPr b="1" lang="en-US" sz="2600">
                <a:solidFill>
                  <a:schemeClr val="dk1"/>
                </a:solidFill>
                <a:latin typeface="Trebuchet MS"/>
                <a:ea typeface="Trebuchet MS"/>
                <a:cs typeface="Trebuchet MS"/>
                <a:sym typeface="Trebuchet MS"/>
              </a:rPr>
              <a:t>discrédit </a:t>
            </a:r>
            <a:r>
              <a:rPr lang="en-US" sz="2600">
                <a:solidFill>
                  <a:schemeClr val="dk1"/>
                </a:solidFill>
                <a:latin typeface="Trebuchet MS"/>
                <a:ea typeface="Trebuchet MS"/>
                <a:cs typeface="Trebuchet MS"/>
                <a:sym typeface="Trebuchet MS"/>
              </a:rPr>
              <a:t>auprès de ses collègues.</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12700" marR="5080" rtl="0" algn="l">
              <a:lnSpc>
                <a:spcPct val="115399"/>
              </a:lnSpc>
              <a:spcBef>
                <a:spcPts val="0"/>
              </a:spcBef>
              <a:spcAft>
                <a:spcPts val="0"/>
              </a:spcAft>
              <a:buNone/>
            </a:pPr>
            <a:r>
              <a:rPr lang="en-US" sz="2600">
                <a:solidFill>
                  <a:schemeClr val="dk1"/>
                </a:solidFill>
                <a:latin typeface="Trebuchet MS"/>
                <a:ea typeface="Trebuchet MS"/>
                <a:cs typeface="Trebuchet MS"/>
                <a:sym typeface="Trebuchet MS"/>
              </a:rPr>
              <a:t>Confier	au	salarié	de	manière	habituelle	une	tâche	dépassant	ses	capacités	et	mettant	en	jeu	sa	</a:t>
            </a:r>
            <a:r>
              <a:rPr b="1" lang="en-US" sz="2600">
                <a:solidFill>
                  <a:schemeClr val="dk1"/>
                </a:solidFill>
                <a:latin typeface="Trebuchet MS"/>
                <a:ea typeface="Trebuchet MS"/>
                <a:cs typeface="Trebuchet MS"/>
                <a:sym typeface="Trebuchet MS"/>
              </a:rPr>
              <a:t>santé  mentale.</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50" name="Shape 150"/>
        <p:cNvGrpSpPr/>
        <p:nvPr/>
      </p:nvGrpSpPr>
      <p:grpSpPr>
        <a:xfrm>
          <a:off x="0" y="0"/>
          <a:ext cx="0" cy="0"/>
          <a:chOff x="0" y="0"/>
          <a:chExt cx="0" cy="0"/>
        </a:xfrm>
      </p:grpSpPr>
      <p:sp>
        <p:nvSpPr>
          <p:cNvPr id="151" name="Google Shape;151;p9"/>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 name="Google Shape;152;p9"/>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9"/>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pic>
        <p:nvPicPr>
          <p:cNvPr id="154" name="Google Shape;154;p9"/>
          <p:cNvPicPr preferRelativeResize="0"/>
          <p:nvPr/>
        </p:nvPicPr>
        <p:blipFill rotWithShape="1">
          <a:blip r:embed="rId3">
            <a:alphaModFix/>
          </a:blip>
          <a:srcRect b="0" l="0" r="0" t="0"/>
          <a:stretch/>
        </p:blipFill>
        <p:spPr>
          <a:xfrm>
            <a:off x="12906595" y="1187352"/>
            <a:ext cx="4352924" cy="4352924"/>
          </a:xfrm>
          <a:prstGeom prst="rect">
            <a:avLst/>
          </a:prstGeom>
          <a:noFill/>
          <a:ln>
            <a:noFill/>
          </a:ln>
        </p:spPr>
      </p:pic>
      <p:pic>
        <p:nvPicPr>
          <p:cNvPr id="155" name="Google Shape;155;p9"/>
          <p:cNvPicPr preferRelativeResize="0"/>
          <p:nvPr/>
        </p:nvPicPr>
        <p:blipFill rotWithShape="1">
          <a:blip r:embed="rId4">
            <a:alphaModFix/>
          </a:blip>
          <a:srcRect b="0" l="0" r="0" t="0"/>
          <a:stretch/>
        </p:blipFill>
        <p:spPr>
          <a:xfrm>
            <a:off x="1400174" y="1448666"/>
            <a:ext cx="152400" cy="152399"/>
          </a:xfrm>
          <a:prstGeom prst="rect">
            <a:avLst/>
          </a:prstGeom>
          <a:noFill/>
          <a:ln>
            <a:noFill/>
          </a:ln>
        </p:spPr>
      </p:pic>
      <p:sp>
        <p:nvSpPr>
          <p:cNvPr id="156" name="Google Shape;156;p9"/>
          <p:cNvSpPr txBox="1"/>
          <p:nvPr>
            <p:ph type="title"/>
          </p:nvPr>
        </p:nvSpPr>
        <p:spPr>
          <a:xfrm>
            <a:off x="1750020" y="1223273"/>
            <a:ext cx="2399665"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latin typeface="Trebuchet MS"/>
                <a:ea typeface="Trebuchet MS"/>
                <a:cs typeface="Trebuchet MS"/>
                <a:sym typeface="Trebuchet MS"/>
              </a:rPr>
              <a:t>Agressivité</a:t>
            </a:r>
            <a:endParaRPr/>
          </a:p>
        </p:txBody>
      </p:sp>
      <p:pic>
        <p:nvPicPr>
          <p:cNvPr id="157" name="Google Shape;157;p9"/>
          <p:cNvPicPr preferRelativeResize="0"/>
          <p:nvPr/>
        </p:nvPicPr>
        <p:blipFill rotWithShape="1">
          <a:blip r:embed="rId4">
            <a:alphaModFix/>
          </a:blip>
          <a:srcRect b="0" l="0" r="0" t="0"/>
          <a:stretch/>
        </p:blipFill>
        <p:spPr>
          <a:xfrm>
            <a:off x="1400174" y="5735001"/>
            <a:ext cx="152400" cy="152399"/>
          </a:xfrm>
          <a:prstGeom prst="rect">
            <a:avLst/>
          </a:prstGeom>
          <a:noFill/>
          <a:ln>
            <a:noFill/>
          </a:ln>
        </p:spPr>
      </p:pic>
      <p:pic>
        <p:nvPicPr>
          <p:cNvPr id="158" name="Google Shape;158;p9"/>
          <p:cNvPicPr preferRelativeResize="0"/>
          <p:nvPr/>
        </p:nvPicPr>
        <p:blipFill rotWithShape="1">
          <a:blip r:embed="rId4">
            <a:alphaModFix/>
          </a:blip>
          <a:srcRect b="0" l="0" r="0" t="0"/>
          <a:stretch/>
        </p:blipFill>
        <p:spPr>
          <a:xfrm>
            <a:off x="1400174" y="8300785"/>
            <a:ext cx="152400" cy="152399"/>
          </a:xfrm>
          <a:prstGeom prst="rect">
            <a:avLst/>
          </a:prstGeom>
          <a:noFill/>
          <a:ln>
            <a:noFill/>
          </a:ln>
        </p:spPr>
      </p:pic>
      <p:sp>
        <p:nvSpPr>
          <p:cNvPr id="159" name="Google Shape;159;p9"/>
          <p:cNvSpPr txBox="1"/>
          <p:nvPr/>
        </p:nvSpPr>
        <p:spPr>
          <a:xfrm>
            <a:off x="1016000" y="1882993"/>
            <a:ext cx="16256000" cy="7334884"/>
          </a:xfrm>
          <a:prstGeom prst="rect">
            <a:avLst/>
          </a:prstGeom>
          <a:noFill/>
          <a:ln>
            <a:noFill/>
          </a:ln>
        </p:spPr>
        <p:txBody>
          <a:bodyPr anchorCtr="0" anchor="t" bIns="0" lIns="0" spcFirstLastPara="1" rIns="0" wrap="square" tIns="12700">
            <a:spAutoFit/>
          </a:bodyPr>
          <a:lstStyle/>
          <a:p>
            <a:pPr indent="0" lvl="0" marL="12700" marR="4613275" rtl="0" algn="just">
              <a:lnSpc>
                <a:spcPct val="115399"/>
              </a:lnSpc>
              <a:spcBef>
                <a:spcPts val="0"/>
              </a:spcBef>
              <a:spcAft>
                <a:spcPts val="0"/>
              </a:spcAft>
              <a:buNone/>
            </a:pPr>
            <a:r>
              <a:rPr lang="en-US" sz="2600">
                <a:solidFill>
                  <a:schemeClr val="dk1"/>
                </a:solidFill>
                <a:latin typeface="Trebuchet MS"/>
                <a:ea typeface="Trebuchet MS"/>
                <a:cs typeface="Trebuchet MS"/>
                <a:sym typeface="Trebuchet MS"/>
              </a:rPr>
              <a:t>Des propos </a:t>
            </a:r>
            <a:r>
              <a:rPr b="1" lang="en-US" sz="2600">
                <a:solidFill>
                  <a:schemeClr val="dk1"/>
                </a:solidFill>
                <a:latin typeface="Trebuchet MS"/>
                <a:ea typeface="Trebuchet MS"/>
                <a:cs typeface="Trebuchet MS"/>
                <a:sym typeface="Trebuchet MS"/>
              </a:rPr>
              <a:t>agressifs </a:t>
            </a:r>
            <a:r>
              <a:rPr lang="en-US" sz="2600">
                <a:solidFill>
                  <a:schemeClr val="dk1"/>
                </a:solidFill>
                <a:latin typeface="Trebuchet MS"/>
                <a:ea typeface="Trebuchet MS"/>
                <a:cs typeface="Trebuchet MS"/>
                <a:sym typeface="Trebuchet MS"/>
              </a:rPr>
              <a:t>d’un supérieur hiérarchique énoncés à l’encontre d’une  salariée avec la volonté de </a:t>
            </a:r>
            <a:r>
              <a:rPr b="1" lang="en-US" sz="2600">
                <a:solidFill>
                  <a:schemeClr val="dk1"/>
                </a:solidFill>
                <a:latin typeface="Trebuchet MS"/>
                <a:ea typeface="Trebuchet MS"/>
                <a:cs typeface="Trebuchet MS"/>
                <a:sym typeface="Trebuchet MS"/>
              </a:rPr>
              <a:t>restreindre </a:t>
            </a:r>
            <a:r>
              <a:rPr lang="en-US" sz="2600">
                <a:solidFill>
                  <a:schemeClr val="dk1"/>
                </a:solidFill>
                <a:latin typeface="Trebuchet MS"/>
                <a:ea typeface="Trebuchet MS"/>
                <a:cs typeface="Trebuchet MS"/>
                <a:sym typeface="Trebuchet MS"/>
              </a:rPr>
              <a:t>les fonctions du salarié ou excédant  les limites du pouvoir de direction de l’employeur.</a:t>
            </a:r>
            <a:endParaRPr sz="2600">
              <a:solidFill>
                <a:schemeClr val="dk1"/>
              </a:solidFill>
              <a:latin typeface="Trebuchet MS"/>
              <a:ea typeface="Trebuchet MS"/>
              <a:cs typeface="Trebuchet MS"/>
              <a:sym typeface="Trebuchet MS"/>
            </a:endParaRPr>
          </a:p>
          <a:p>
            <a:pPr indent="0" lvl="0" marL="12700" marR="0" rtl="0" algn="just">
              <a:lnSpc>
                <a:spcPct val="100000"/>
              </a:lnSpc>
              <a:spcBef>
                <a:spcPts val="480"/>
              </a:spcBef>
              <a:spcAft>
                <a:spcPts val="0"/>
              </a:spcAft>
              <a:buNone/>
            </a:pPr>
            <a:r>
              <a:rPr i="1" lang="en-US" sz="2600">
                <a:solidFill>
                  <a:schemeClr val="dk1"/>
                </a:solidFill>
                <a:latin typeface="Trebuchet MS"/>
                <a:ea typeface="Trebuchet MS"/>
                <a:cs typeface="Trebuchet MS"/>
                <a:sym typeface="Trebuchet MS"/>
              </a:rPr>
              <a:t>“Comment on peut engager des bons à rien comme cela”</a:t>
            </a:r>
            <a:endParaRPr sz="2600">
              <a:solidFill>
                <a:schemeClr val="dk1"/>
              </a:solidFill>
              <a:latin typeface="Trebuchet MS"/>
              <a:ea typeface="Trebuchet MS"/>
              <a:cs typeface="Trebuchet MS"/>
              <a:sym typeface="Trebuchet MS"/>
            </a:endParaRPr>
          </a:p>
          <a:p>
            <a:pPr indent="0" lvl="0" marL="12700" marR="4613275" rtl="0" algn="just">
              <a:lnSpc>
                <a:spcPct val="115399"/>
              </a:lnSpc>
              <a:spcBef>
                <a:spcPts val="0"/>
              </a:spcBef>
              <a:spcAft>
                <a:spcPts val="0"/>
              </a:spcAft>
              <a:buNone/>
            </a:pPr>
            <a:r>
              <a:rPr i="1" lang="en-US" sz="2600">
                <a:solidFill>
                  <a:schemeClr val="dk1"/>
                </a:solidFill>
                <a:latin typeface="Trebuchet MS"/>
                <a:ea typeface="Trebuchet MS"/>
                <a:cs typeface="Trebuchet MS"/>
                <a:sym typeface="Trebuchet MS"/>
              </a:rPr>
              <a:t>“Si vous ne savez pas porter, vous n’avez qu’à pas prendre des  métiers  d’homme”</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45"/>
              </a:spcBef>
              <a:spcAft>
                <a:spcPts val="0"/>
              </a:spcAft>
              <a:buNone/>
            </a:pPr>
            <a:r>
              <a:t/>
            </a:r>
            <a:endParaRPr sz="3350">
              <a:solidFill>
                <a:schemeClr val="dk1"/>
              </a:solidFill>
              <a:latin typeface="Trebuchet MS"/>
              <a:ea typeface="Trebuchet MS"/>
              <a:cs typeface="Trebuchet MS"/>
              <a:sym typeface="Trebuchet MS"/>
            </a:endParaRPr>
          </a:p>
          <a:p>
            <a:pPr indent="0" lvl="0" marL="746125" marR="0" rtl="0" algn="l">
              <a:lnSpc>
                <a:spcPct val="100000"/>
              </a:lnSpc>
              <a:spcBef>
                <a:spcPts val="0"/>
              </a:spcBef>
              <a:spcAft>
                <a:spcPts val="0"/>
              </a:spcAft>
              <a:buNone/>
            </a:pPr>
            <a:r>
              <a:rPr b="1" lang="en-US" sz="3400">
                <a:solidFill>
                  <a:schemeClr val="dk1"/>
                </a:solidFill>
                <a:latin typeface="Trebuchet MS"/>
                <a:ea typeface="Trebuchet MS"/>
                <a:cs typeface="Trebuchet MS"/>
                <a:sym typeface="Trebuchet MS"/>
              </a:rPr>
              <a:t>Privation d’outils ou mise au placard</a:t>
            </a:r>
            <a:endParaRPr sz="3400">
              <a:solidFill>
                <a:schemeClr val="dk1"/>
              </a:solidFill>
              <a:latin typeface="Trebuchet MS"/>
              <a:ea typeface="Trebuchet MS"/>
              <a:cs typeface="Trebuchet MS"/>
              <a:sym typeface="Trebuchet MS"/>
            </a:endParaRPr>
          </a:p>
          <a:p>
            <a:pPr indent="0" lvl="0" marL="12700" marR="5080" rtl="0" algn="just">
              <a:lnSpc>
                <a:spcPct val="115399"/>
              </a:lnSpc>
              <a:spcBef>
                <a:spcPts val="1115"/>
              </a:spcBef>
              <a:spcAft>
                <a:spcPts val="0"/>
              </a:spcAft>
              <a:buNone/>
            </a:pPr>
            <a:r>
              <a:rPr lang="en-US" sz="2600">
                <a:solidFill>
                  <a:schemeClr val="dk1"/>
                </a:solidFill>
                <a:latin typeface="Trebuchet MS"/>
                <a:ea typeface="Trebuchet MS"/>
                <a:cs typeface="Trebuchet MS"/>
                <a:sym typeface="Trebuchet MS"/>
              </a:rPr>
              <a:t>Salarié installé dans un local exigu, dépourvu de chauffage et d’outils de travail avec l’interdiction de parler  à ses collègues.</a:t>
            </a:r>
            <a:endParaRPr sz="2600">
              <a:solidFill>
                <a:schemeClr val="dk1"/>
              </a:solidFill>
              <a:latin typeface="Trebuchet MS"/>
              <a:ea typeface="Trebuchet MS"/>
              <a:cs typeface="Trebuchet MS"/>
              <a:sym typeface="Trebuchet MS"/>
            </a:endParaRPr>
          </a:p>
          <a:p>
            <a:pPr indent="0" lvl="0" marL="12700" marR="0" rtl="0" algn="just">
              <a:lnSpc>
                <a:spcPct val="100000"/>
              </a:lnSpc>
              <a:spcBef>
                <a:spcPts val="480"/>
              </a:spcBef>
              <a:spcAft>
                <a:spcPts val="0"/>
              </a:spcAft>
              <a:buNone/>
            </a:pPr>
            <a:r>
              <a:rPr lang="en-US" sz="2600">
                <a:solidFill>
                  <a:schemeClr val="dk1"/>
                </a:solidFill>
                <a:latin typeface="Trebuchet MS"/>
                <a:ea typeface="Trebuchet MS"/>
                <a:cs typeface="Trebuchet MS"/>
                <a:sym typeface="Trebuchet MS"/>
              </a:rPr>
              <a:t>Le fait de retirer des tâches à un salarié se retrouvant sans mission et provoquant un bore-out.</a:t>
            </a:r>
            <a:endParaRPr sz="2600">
              <a:solidFill>
                <a:schemeClr val="dk1"/>
              </a:solidFill>
              <a:latin typeface="Trebuchet MS"/>
              <a:ea typeface="Trebuchet MS"/>
              <a:cs typeface="Trebuchet MS"/>
              <a:sym typeface="Trebuchet MS"/>
            </a:endParaRPr>
          </a:p>
          <a:p>
            <a:pPr indent="0" lvl="0" marL="0" marR="0" rtl="0" algn="l">
              <a:lnSpc>
                <a:spcPct val="100000"/>
              </a:lnSpc>
              <a:spcBef>
                <a:spcPts val="25"/>
              </a:spcBef>
              <a:spcAft>
                <a:spcPts val="0"/>
              </a:spcAft>
              <a:buNone/>
            </a:pPr>
            <a:r>
              <a:t/>
            </a:r>
            <a:endParaRPr sz="3600">
              <a:solidFill>
                <a:schemeClr val="dk1"/>
              </a:solidFill>
              <a:latin typeface="Trebuchet MS"/>
              <a:ea typeface="Trebuchet MS"/>
              <a:cs typeface="Trebuchet MS"/>
              <a:sym typeface="Trebuchet MS"/>
            </a:endParaRPr>
          </a:p>
          <a:p>
            <a:pPr indent="0" lvl="0" marL="746125" marR="0" rtl="0" algn="l">
              <a:lnSpc>
                <a:spcPct val="100000"/>
              </a:lnSpc>
              <a:spcBef>
                <a:spcPts val="0"/>
              </a:spcBef>
              <a:spcAft>
                <a:spcPts val="0"/>
              </a:spcAft>
              <a:buNone/>
            </a:pPr>
            <a:r>
              <a:rPr b="1" lang="en-US" sz="3400">
                <a:solidFill>
                  <a:schemeClr val="dk1"/>
                </a:solidFill>
                <a:latin typeface="Trebuchet MS"/>
                <a:ea typeface="Trebuchet MS"/>
                <a:cs typeface="Trebuchet MS"/>
                <a:sym typeface="Trebuchet MS"/>
              </a:rPr>
              <a:t>Pression disciplinaire ou avertissements infondés</a:t>
            </a:r>
            <a:endParaRPr sz="3400">
              <a:solidFill>
                <a:schemeClr val="dk1"/>
              </a:solidFill>
              <a:latin typeface="Trebuchet MS"/>
              <a:ea typeface="Trebuchet MS"/>
              <a:cs typeface="Trebuchet MS"/>
              <a:sym typeface="Trebuchet MS"/>
            </a:endParaRPr>
          </a:p>
          <a:p>
            <a:pPr indent="0" lvl="0" marL="12700" marR="0" rtl="0" algn="just">
              <a:lnSpc>
                <a:spcPct val="100000"/>
              </a:lnSpc>
              <a:spcBef>
                <a:spcPts val="1595"/>
              </a:spcBef>
              <a:spcAft>
                <a:spcPts val="0"/>
              </a:spcAft>
              <a:buNone/>
            </a:pPr>
            <a:r>
              <a:rPr lang="en-US" sz="2600">
                <a:solidFill>
                  <a:schemeClr val="dk1"/>
                </a:solidFill>
                <a:latin typeface="Trebuchet MS"/>
                <a:ea typeface="Trebuchet MS"/>
                <a:cs typeface="Trebuchet MS"/>
                <a:sym typeface="Trebuchet MS"/>
              </a:rPr>
              <a:t>Salariée subissant 4 avertissements dont aucun n’est fondé et sans reproche préalable.</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3" name="Shape 163"/>
        <p:cNvGrpSpPr/>
        <p:nvPr/>
      </p:nvGrpSpPr>
      <p:grpSpPr>
        <a:xfrm>
          <a:off x="0" y="0"/>
          <a:ext cx="0" cy="0"/>
          <a:chOff x="0" y="0"/>
          <a:chExt cx="0" cy="0"/>
        </a:xfrm>
      </p:grpSpPr>
      <p:sp>
        <p:nvSpPr>
          <p:cNvPr id="164" name="Google Shape;164;p10"/>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10"/>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p10"/>
          <p:cNvSpPr txBox="1"/>
          <p:nvPr/>
        </p:nvSpPr>
        <p:spPr>
          <a:xfrm>
            <a:off x="94753" y="168370"/>
            <a:ext cx="110769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167" name="Google Shape;167;p10"/>
          <p:cNvSpPr txBox="1"/>
          <p:nvPr>
            <p:ph type="title"/>
          </p:nvPr>
        </p:nvSpPr>
        <p:spPr>
          <a:xfrm>
            <a:off x="1016000" y="2392485"/>
            <a:ext cx="12095480" cy="558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3500">
                <a:solidFill>
                  <a:srgbClr val="FF0000"/>
                </a:solidFill>
                <a:latin typeface="Trebuchet MS"/>
                <a:ea typeface="Trebuchet MS"/>
                <a:cs typeface="Trebuchet MS"/>
                <a:sym typeface="Trebuchet MS"/>
              </a:rPr>
              <a:t>Harcèlement moral non caractérisé (cas non retenus) :</a:t>
            </a:r>
            <a:endParaRPr sz="3500">
              <a:latin typeface="Trebuchet MS"/>
              <a:ea typeface="Trebuchet MS"/>
              <a:cs typeface="Trebuchet MS"/>
              <a:sym typeface="Trebuchet MS"/>
            </a:endParaRPr>
          </a:p>
        </p:txBody>
      </p:sp>
      <p:pic>
        <p:nvPicPr>
          <p:cNvPr id="168" name="Google Shape;168;p10"/>
          <p:cNvPicPr preferRelativeResize="0"/>
          <p:nvPr/>
        </p:nvPicPr>
        <p:blipFill rotWithShape="1">
          <a:blip r:embed="rId3">
            <a:alphaModFix/>
          </a:blip>
          <a:srcRect b="0" l="0" r="0" t="0"/>
          <a:stretch/>
        </p:blipFill>
        <p:spPr>
          <a:xfrm>
            <a:off x="1343024" y="4002147"/>
            <a:ext cx="123824" cy="123824"/>
          </a:xfrm>
          <a:prstGeom prst="rect">
            <a:avLst/>
          </a:prstGeom>
          <a:noFill/>
          <a:ln>
            <a:noFill/>
          </a:ln>
        </p:spPr>
      </p:pic>
      <p:pic>
        <p:nvPicPr>
          <p:cNvPr id="169" name="Google Shape;169;p10"/>
          <p:cNvPicPr preferRelativeResize="0"/>
          <p:nvPr/>
        </p:nvPicPr>
        <p:blipFill rotWithShape="1">
          <a:blip r:embed="rId4">
            <a:alphaModFix/>
          </a:blip>
          <a:srcRect b="0" l="0" r="0" t="0"/>
          <a:stretch/>
        </p:blipFill>
        <p:spPr>
          <a:xfrm>
            <a:off x="1343024" y="5945247"/>
            <a:ext cx="123824" cy="123824"/>
          </a:xfrm>
          <a:prstGeom prst="rect">
            <a:avLst/>
          </a:prstGeom>
          <a:noFill/>
          <a:ln>
            <a:noFill/>
          </a:ln>
        </p:spPr>
      </p:pic>
      <p:sp>
        <p:nvSpPr>
          <p:cNvPr id="170" name="Google Shape;170;p10"/>
          <p:cNvSpPr txBox="1"/>
          <p:nvPr/>
        </p:nvSpPr>
        <p:spPr>
          <a:xfrm>
            <a:off x="1641971" y="3596370"/>
            <a:ext cx="15630525" cy="3911600"/>
          </a:xfrm>
          <a:prstGeom prst="rect">
            <a:avLst/>
          </a:prstGeom>
          <a:noFill/>
          <a:ln>
            <a:noFill/>
          </a:ln>
        </p:spPr>
        <p:txBody>
          <a:bodyPr anchorCtr="0" anchor="t" bIns="0" lIns="0" spcFirstLastPara="1" rIns="0" wrap="square" tIns="12050">
            <a:spAutoFit/>
          </a:bodyPr>
          <a:lstStyle/>
          <a:p>
            <a:pPr indent="0" lvl="0" marL="12700" marR="5080" rtl="0" algn="just">
              <a:lnSpc>
                <a:spcPct val="146600"/>
              </a:lnSpc>
              <a:spcBef>
                <a:spcPts val="0"/>
              </a:spcBef>
              <a:spcAft>
                <a:spcPts val="0"/>
              </a:spcAft>
              <a:buNone/>
            </a:pPr>
            <a:r>
              <a:rPr lang="en-US" sz="2900">
                <a:solidFill>
                  <a:schemeClr val="dk1"/>
                </a:solidFill>
                <a:latin typeface="Trebuchet MS"/>
                <a:ea typeface="Trebuchet MS"/>
                <a:cs typeface="Trebuchet MS"/>
                <a:sym typeface="Trebuchet MS"/>
              </a:rPr>
              <a:t>Apporter de simples changements dans les </a:t>
            </a:r>
            <a:r>
              <a:rPr b="1" lang="en-US" sz="2900">
                <a:solidFill>
                  <a:schemeClr val="dk1"/>
                </a:solidFill>
                <a:latin typeface="Trebuchet MS"/>
                <a:ea typeface="Trebuchet MS"/>
                <a:cs typeface="Trebuchet MS"/>
                <a:sym typeface="Trebuchet MS"/>
              </a:rPr>
              <a:t>habitudes professionnelles </a:t>
            </a:r>
            <a:r>
              <a:rPr lang="en-US" sz="2900">
                <a:solidFill>
                  <a:schemeClr val="dk1"/>
                </a:solidFill>
                <a:latin typeface="Trebuchet MS"/>
                <a:ea typeface="Trebuchet MS"/>
                <a:cs typeface="Trebuchet MS"/>
                <a:sym typeface="Trebuchet MS"/>
              </a:rPr>
              <a:t>d'un salarié s’ils  sont justifiés par la réorganisation du service auquel il appartenait.</a:t>
            </a:r>
            <a:endParaRPr sz="2900">
              <a:solidFill>
                <a:schemeClr val="dk1"/>
              </a:solidFill>
              <a:latin typeface="Trebuchet MS"/>
              <a:ea typeface="Trebuchet MS"/>
              <a:cs typeface="Trebuchet MS"/>
              <a:sym typeface="Trebuchet MS"/>
            </a:endParaRPr>
          </a:p>
          <a:p>
            <a:pPr indent="0" lvl="0" marL="0" marR="0" rtl="0" algn="l">
              <a:lnSpc>
                <a:spcPct val="100000"/>
              </a:lnSpc>
              <a:spcBef>
                <a:spcPts val="50"/>
              </a:spcBef>
              <a:spcAft>
                <a:spcPts val="0"/>
              </a:spcAft>
              <a:buNone/>
            </a:pPr>
            <a:r>
              <a:t/>
            </a:r>
            <a:endParaRPr sz="4350">
              <a:solidFill>
                <a:schemeClr val="dk1"/>
              </a:solidFill>
              <a:latin typeface="Trebuchet MS"/>
              <a:ea typeface="Trebuchet MS"/>
              <a:cs typeface="Trebuchet MS"/>
              <a:sym typeface="Trebuchet MS"/>
            </a:endParaRPr>
          </a:p>
          <a:p>
            <a:pPr indent="0" lvl="0" marL="12700" marR="5080" rtl="0" algn="just">
              <a:lnSpc>
                <a:spcPct val="146600"/>
              </a:lnSpc>
              <a:spcBef>
                <a:spcPts val="0"/>
              </a:spcBef>
              <a:spcAft>
                <a:spcPts val="0"/>
              </a:spcAft>
              <a:buNone/>
            </a:pPr>
            <a:r>
              <a:rPr lang="en-US" sz="2900">
                <a:solidFill>
                  <a:schemeClr val="dk1"/>
                </a:solidFill>
                <a:latin typeface="Trebuchet MS"/>
                <a:ea typeface="Trebuchet MS"/>
                <a:cs typeface="Trebuchet MS"/>
                <a:sym typeface="Trebuchet MS"/>
              </a:rPr>
              <a:t>Observations adressées au salarié s'inscrivant dans le cadre d'un exercice normal du  pouvoir de direction et de contrôle de l'employeur et </a:t>
            </a:r>
            <a:r>
              <a:rPr b="1" lang="en-US" sz="2900">
                <a:solidFill>
                  <a:schemeClr val="dk1"/>
                </a:solidFill>
                <a:latin typeface="Trebuchet MS"/>
                <a:ea typeface="Trebuchet MS"/>
                <a:cs typeface="Trebuchet MS"/>
                <a:sym typeface="Trebuchet MS"/>
              </a:rPr>
              <a:t>l'affectation à des tâches en  rapport avec ses compétences professionnelles.</a:t>
            </a:r>
            <a:endParaRPr sz="2900">
              <a:solidFill>
                <a:schemeClr val="dk1"/>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4" name="Shape 174"/>
        <p:cNvGrpSpPr/>
        <p:nvPr/>
      </p:nvGrpSpPr>
      <p:grpSpPr>
        <a:xfrm>
          <a:off x="0" y="0"/>
          <a:ext cx="0" cy="0"/>
          <a:chOff x="0" y="0"/>
          <a:chExt cx="0" cy="0"/>
        </a:xfrm>
      </p:grpSpPr>
      <p:sp>
        <p:nvSpPr>
          <p:cNvPr id="175" name="Google Shape;175;p11"/>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11"/>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11"/>
          <p:cNvSpPr txBox="1"/>
          <p:nvPr/>
        </p:nvSpPr>
        <p:spPr>
          <a:xfrm>
            <a:off x="94753" y="168370"/>
            <a:ext cx="1100709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grpSp>
        <p:nvGrpSpPr>
          <p:cNvPr id="178" name="Google Shape;178;p11"/>
          <p:cNvGrpSpPr/>
          <p:nvPr/>
        </p:nvGrpSpPr>
        <p:grpSpPr>
          <a:xfrm>
            <a:off x="5998035" y="1723810"/>
            <a:ext cx="11252835" cy="4378325"/>
            <a:chOff x="5998035" y="1723810"/>
            <a:chExt cx="11252835" cy="4378325"/>
          </a:xfrm>
        </p:grpSpPr>
        <p:sp>
          <p:nvSpPr>
            <p:cNvPr id="179" name="Google Shape;179;p11"/>
            <p:cNvSpPr/>
            <p:nvPr/>
          </p:nvSpPr>
          <p:spPr>
            <a:xfrm>
              <a:off x="5998035" y="1723810"/>
              <a:ext cx="11252835" cy="4378325"/>
            </a:xfrm>
            <a:custGeom>
              <a:rect b="b" l="l" r="r" t="t"/>
              <a:pathLst>
                <a:path extrusionOk="0" h="4378325" w="11252835">
                  <a:moveTo>
                    <a:pt x="11252822" y="4377997"/>
                  </a:moveTo>
                  <a:lnTo>
                    <a:pt x="0" y="4377997"/>
                  </a:lnTo>
                  <a:lnTo>
                    <a:pt x="0" y="0"/>
                  </a:lnTo>
                  <a:lnTo>
                    <a:pt x="11252822" y="0"/>
                  </a:lnTo>
                  <a:lnTo>
                    <a:pt x="11252822" y="4377997"/>
                  </a:lnTo>
                  <a:close/>
                </a:path>
              </a:pathLst>
            </a:custGeom>
            <a:solidFill>
              <a:srgbClr val="DDFF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80" name="Google Shape;180;p11"/>
            <p:cNvPicPr preferRelativeResize="0"/>
            <p:nvPr/>
          </p:nvPicPr>
          <p:blipFill rotWithShape="1">
            <a:blip r:embed="rId3">
              <a:alphaModFix/>
            </a:blip>
            <a:srcRect b="0" l="0" r="0" t="0"/>
            <a:stretch/>
          </p:blipFill>
          <p:spPr>
            <a:xfrm>
              <a:off x="6283785" y="4323500"/>
              <a:ext cx="114300" cy="114299"/>
            </a:xfrm>
            <a:prstGeom prst="rect">
              <a:avLst/>
            </a:prstGeom>
            <a:noFill/>
            <a:ln>
              <a:noFill/>
            </a:ln>
          </p:spPr>
        </p:pic>
        <p:pic>
          <p:nvPicPr>
            <p:cNvPr id="181" name="Google Shape;181;p11"/>
            <p:cNvPicPr preferRelativeResize="0"/>
            <p:nvPr/>
          </p:nvPicPr>
          <p:blipFill rotWithShape="1">
            <a:blip r:embed="rId3">
              <a:alphaModFix/>
            </a:blip>
            <a:srcRect b="0" l="0" r="0" t="0"/>
            <a:stretch/>
          </p:blipFill>
          <p:spPr>
            <a:xfrm>
              <a:off x="6283785" y="5199800"/>
              <a:ext cx="114300" cy="114299"/>
            </a:xfrm>
            <a:prstGeom prst="rect">
              <a:avLst/>
            </a:prstGeom>
            <a:noFill/>
            <a:ln>
              <a:noFill/>
            </a:ln>
          </p:spPr>
        </p:pic>
      </p:grpSp>
      <p:sp>
        <p:nvSpPr>
          <p:cNvPr id="182" name="Google Shape;182;p11"/>
          <p:cNvSpPr txBox="1"/>
          <p:nvPr/>
        </p:nvSpPr>
        <p:spPr>
          <a:xfrm>
            <a:off x="5998035" y="1723810"/>
            <a:ext cx="11252835" cy="4378325"/>
          </a:xfrm>
          <a:prstGeom prst="rect">
            <a:avLst/>
          </a:prstGeom>
          <a:noFill/>
          <a:ln>
            <a:noFill/>
          </a:ln>
        </p:spPr>
        <p:txBody>
          <a:bodyPr anchorCtr="0" anchor="t" bIns="0" lIns="0" spcFirstLastPara="1" rIns="0" wrap="square" tIns="212075">
            <a:spAutoFit/>
          </a:bodyPr>
          <a:lstStyle/>
          <a:p>
            <a:pPr indent="0" lvl="0" marL="7620" marR="0" rtl="0" algn="ctr">
              <a:lnSpc>
                <a:spcPct val="100000"/>
              </a:lnSpc>
              <a:spcBef>
                <a:spcPts val="0"/>
              </a:spcBef>
              <a:spcAft>
                <a:spcPts val="0"/>
              </a:spcAft>
              <a:buNone/>
            </a:pPr>
            <a:r>
              <a:rPr lang="en-US" sz="2600">
                <a:solidFill>
                  <a:srgbClr val="2E6086"/>
                </a:solidFill>
                <a:latin typeface="Trebuchet MS"/>
                <a:ea typeface="Trebuchet MS"/>
                <a:cs typeface="Trebuchet MS"/>
                <a:sym typeface="Trebuchet MS"/>
              </a:rPr>
              <a:t>Est considéré comme auteur de harcèlement moral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10"/>
              </a:spcBef>
              <a:spcAft>
                <a:spcPts val="0"/>
              </a:spcAft>
              <a:buNone/>
            </a:pPr>
            <a:r>
              <a:t/>
            </a:r>
            <a:endParaRPr sz="3200">
              <a:solidFill>
                <a:schemeClr val="dk1"/>
              </a:solidFill>
              <a:latin typeface="Trebuchet MS"/>
              <a:ea typeface="Trebuchet MS"/>
              <a:cs typeface="Trebuchet MS"/>
              <a:sym typeface="Trebuchet MS"/>
            </a:endParaRPr>
          </a:p>
          <a:p>
            <a:pPr indent="-3752215" lvl="0" marL="3986529" marR="218440" rtl="0" algn="l">
              <a:lnSpc>
                <a:spcPct val="114999"/>
              </a:lnSpc>
              <a:spcBef>
                <a:spcPts val="5"/>
              </a:spcBef>
              <a:spcAft>
                <a:spcPts val="0"/>
              </a:spcAft>
              <a:buNone/>
            </a:pPr>
            <a:r>
              <a:rPr b="1" lang="en-US" sz="2500">
                <a:solidFill>
                  <a:srgbClr val="2E6086"/>
                </a:solidFill>
                <a:latin typeface="Trebuchet MS"/>
                <a:ea typeface="Trebuchet MS"/>
                <a:cs typeface="Trebuchet MS"/>
                <a:sym typeface="Trebuchet MS"/>
              </a:rPr>
              <a:t>Toute personne engagée dans une relation de travail avec la victime  desdits agissements.</a:t>
            </a:r>
            <a:endParaRPr sz="2500">
              <a:solidFill>
                <a:schemeClr val="dk1"/>
              </a:solidFill>
              <a:latin typeface="Trebuchet MS"/>
              <a:ea typeface="Trebuchet MS"/>
              <a:cs typeface="Trebuchet MS"/>
              <a:sym typeface="Trebuchet MS"/>
            </a:endParaRPr>
          </a:p>
          <a:p>
            <a:pPr indent="744855" lvl="0" marL="1836420" marR="1363345" rtl="0" algn="l">
              <a:lnSpc>
                <a:spcPct val="229999"/>
              </a:lnSpc>
              <a:spcBef>
                <a:spcPts val="0"/>
              </a:spcBef>
              <a:spcAft>
                <a:spcPts val="0"/>
              </a:spcAft>
              <a:buNone/>
            </a:pPr>
            <a:r>
              <a:rPr b="1" lang="en-US" sz="2500">
                <a:solidFill>
                  <a:srgbClr val="2E6086"/>
                </a:solidFill>
                <a:latin typeface="Trebuchet MS"/>
                <a:ea typeface="Trebuchet MS"/>
                <a:cs typeface="Trebuchet MS"/>
                <a:sym typeface="Trebuchet MS"/>
              </a:rPr>
              <a:t>Soit en qualité de collègue ou subordonné  Soit dans le cadre d’une autorité de droit ou de fait</a:t>
            </a:r>
            <a:endParaRPr sz="2500">
              <a:solidFill>
                <a:schemeClr val="dk1"/>
              </a:solidFill>
              <a:latin typeface="Trebuchet MS"/>
              <a:ea typeface="Trebuchet MS"/>
              <a:cs typeface="Trebuchet MS"/>
              <a:sym typeface="Trebuchet MS"/>
            </a:endParaRPr>
          </a:p>
          <a:p>
            <a:pPr indent="0" lvl="0" marL="8255" marR="0" rtl="0" algn="ctr">
              <a:lnSpc>
                <a:spcPct val="100000"/>
              </a:lnSpc>
              <a:spcBef>
                <a:spcPts val="450"/>
              </a:spcBef>
              <a:spcAft>
                <a:spcPts val="0"/>
              </a:spcAft>
              <a:buNone/>
            </a:pPr>
            <a:r>
              <a:rPr b="1" lang="en-US" sz="2500">
                <a:solidFill>
                  <a:srgbClr val="2E6086"/>
                </a:solidFill>
                <a:latin typeface="Trebuchet MS"/>
                <a:ea typeface="Trebuchet MS"/>
                <a:cs typeface="Trebuchet MS"/>
                <a:sym typeface="Trebuchet MS"/>
              </a:rPr>
              <a:t>(tierce personne)</a:t>
            </a:r>
            <a:endParaRPr sz="2500">
              <a:solidFill>
                <a:schemeClr val="dk1"/>
              </a:solidFill>
              <a:latin typeface="Trebuchet MS"/>
              <a:ea typeface="Trebuchet MS"/>
              <a:cs typeface="Trebuchet MS"/>
              <a:sym typeface="Trebuchet MS"/>
            </a:endParaRPr>
          </a:p>
        </p:txBody>
      </p:sp>
      <p:pic>
        <p:nvPicPr>
          <p:cNvPr id="183" name="Google Shape;183;p11"/>
          <p:cNvPicPr preferRelativeResize="0"/>
          <p:nvPr/>
        </p:nvPicPr>
        <p:blipFill rotWithShape="1">
          <a:blip r:embed="rId4">
            <a:alphaModFix/>
          </a:blip>
          <a:srcRect b="0" l="0" r="0" t="0"/>
          <a:stretch/>
        </p:blipFill>
        <p:spPr>
          <a:xfrm>
            <a:off x="1550173" y="1723810"/>
            <a:ext cx="2600324" cy="7219949"/>
          </a:xfrm>
          <a:prstGeom prst="rect">
            <a:avLst/>
          </a:prstGeom>
          <a:noFill/>
          <a:ln>
            <a:noFill/>
          </a:ln>
        </p:spPr>
      </p:pic>
      <p:pic>
        <p:nvPicPr>
          <p:cNvPr id="184" name="Google Shape;184;p11"/>
          <p:cNvPicPr preferRelativeResize="0"/>
          <p:nvPr/>
        </p:nvPicPr>
        <p:blipFill rotWithShape="1">
          <a:blip r:embed="rId5">
            <a:alphaModFix/>
          </a:blip>
          <a:srcRect b="0" l="0" r="0" t="0"/>
          <a:stretch/>
        </p:blipFill>
        <p:spPr>
          <a:xfrm>
            <a:off x="6264735" y="7455226"/>
            <a:ext cx="114300" cy="114299"/>
          </a:xfrm>
          <a:prstGeom prst="rect">
            <a:avLst/>
          </a:prstGeom>
          <a:noFill/>
          <a:ln>
            <a:noFill/>
          </a:ln>
        </p:spPr>
      </p:pic>
      <p:pic>
        <p:nvPicPr>
          <p:cNvPr id="185" name="Google Shape;185;p11"/>
          <p:cNvPicPr preferRelativeResize="0"/>
          <p:nvPr/>
        </p:nvPicPr>
        <p:blipFill rotWithShape="1">
          <a:blip r:embed="rId5">
            <a:alphaModFix/>
          </a:blip>
          <a:srcRect b="0" l="0" r="0" t="0"/>
          <a:stretch/>
        </p:blipFill>
        <p:spPr>
          <a:xfrm>
            <a:off x="6264735" y="7988626"/>
            <a:ext cx="114300" cy="114299"/>
          </a:xfrm>
          <a:prstGeom prst="rect">
            <a:avLst/>
          </a:prstGeom>
          <a:noFill/>
          <a:ln>
            <a:noFill/>
          </a:ln>
        </p:spPr>
      </p:pic>
      <p:pic>
        <p:nvPicPr>
          <p:cNvPr id="186" name="Google Shape;186;p11"/>
          <p:cNvPicPr preferRelativeResize="0"/>
          <p:nvPr/>
        </p:nvPicPr>
        <p:blipFill rotWithShape="1">
          <a:blip r:embed="rId5">
            <a:alphaModFix/>
          </a:blip>
          <a:srcRect b="0" l="0" r="0" t="0"/>
          <a:stretch/>
        </p:blipFill>
        <p:spPr>
          <a:xfrm>
            <a:off x="6264735" y="8522026"/>
            <a:ext cx="114300" cy="114299"/>
          </a:xfrm>
          <a:prstGeom prst="rect">
            <a:avLst/>
          </a:prstGeom>
          <a:noFill/>
          <a:ln>
            <a:noFill/>
          </a:ln>
        </p:spPr>
      </p:pic>
      <p:pic>
        <p:nvPicPr>
          <p:cNvPr id="187" name="Google Shape;187;p11"/>
          <p:cNvPicPr preferRelativeResize="0"/>
          <p:nvPr/>
        </p:nvPicPr>
        <p:blipFill rotWithShape="1">
          <a:blip r:embed="rId5">
            <a:alphaModFix/>
          </a:blip>
          <a:srcRect b="0" l="0" r="0" t="0"/>
          <a:stretch/>
        </p:blipFill>
        <p:spPr>
          <a:xfrm>
            <a:off x="6264735" y="9055425"/>
            <a:ext cx="114300" cy="114299"/>
          </a:xfrm>
          <a:prstGeom prst="rect">
            <a:avLst/>
          </a:prstGeom>
          <a:noFill/>
          <a:ln>
            <a:noFill/>
          </a:ln>
        </p:spPr>
      </p:pic>
      <p:sp>
        <p:nvSpPr>
          <p:cNvPr id="188" name="Google Shape;188;p11"/>
          <p:cNvSpPr txBox="1"/>
          <p:nvPr/>
        </p:nvSpPr>
        <p:spPr>
          <a:xfrm>
            <a:off x="5985335" y="6613203"/>
            <a:ext cx="11148695" cy="2692400"/>
          </a:xfrm>
          <a:prstGeom prst="rect">
            <a:avLst/>
          </a:prstGeom>
          <a:noFill/>
          <a:ln>
            <a:noFill/>
          </a:ln>
        </p:spPr>
        <p:txBody>
          <a:bodyPr anchorCtr="0" anchor="t" bIns="0" lIns="0" spcFirstLastPara="1" rIns="0" wrap="square" tIns="12700">
            <a:spAutoFit/>
          </a:bodyPr>
          <a:lstStyle/>
          <a:p>
            <a:pPr indent="-561340" lvl="0" marL="573405" marR="5080" rtl="0" algn="l">
              <a:lnSpc>
                <a:spcPct val="134600"/>
              </a:lnSpc>
              <a:spcBef>
                <a:spcPts val="0"/>
              </a:spcBef>
              <a:spcAft>
                <a:spcPts val="0"/>
              </a:spcAft>
              <a:buNone/>
            </a:pPr>
            <a:r>
              <a:rPr lang="en-US" sz="2600">
                <a:solidFill>
                  <a:schemeClr val="dk1"/>
                </a:solidFill>
                <a:latin typeface="Trebuchet MS"/>
                <a:ea typeface="Trebuchet MS"/>
                <a:cs typeface="Trebuchet MS"/>
                <a:sym typeface="Trebuchet MS"/>
              </a:rPr>
              <a:t>Il peut être une tierce personne ayant une autorité de fait sur la victime :  épouse du gérant</a:t>
            </a:r>
            <a:endParaRPr sz="2600">
              <a:solidFill>
                <a:schemeClr val="dk1"/>
              </a:solidFill>
              <a:latin typeface="Trebuchet MS"/>
              <a:ea typeface="Trebuchet MS"/>
              <a:cs typeface="Trebuchet MS"/>
              <a:sym typeface="Trebuchet MS"/>
            </a:endParaRPr>
          </a:p>
          <a:p>
            <a:pPr indent="0" lvl="0" marL="573405" marR="7018655" rtl="0" algn="l">
              <a:lnSpc>
                <a:spcPct val="134600"/>
              </a:lnSpc>
              <a:spcBef>
                <a:spcPts val="0"/>
              </a:spcBef>
              <a:spcAft>
                <a:spcPts val="0"/>
              </a:spcAft>
              <a:buNone/>
            </a:pPr>
            <a:r>
              <a:rPr lang="en-US" sz="2600">
                <a:solidFill>
                  <a:schemeClr val="dk1"/>
                </a:solidFill>
                <a:latin typeface="Trebuchet MS"/>
                <a:ea typeface="Trebuchet MS"/>
                <a:cs typeface="Trebuchet MS"/>
                <a:sym typeface="Trebuchet MS"/>
              </a:rPr>
              <a:t>parents de l’employeur  clients</a:t>
            </a:r>
            <a:endParaRPr sz="2600">
              <a:solidFill>
                <a:schemeClr val="dk1"/>
              </a:solidFill>
              <a:latin typeface="Trebuchet MS"/>
              <a:ea typeface="Trebuchet MS"/>
              <a:cs typeface="Trebuchet MS"/>
              <a:sym typeface="Trebuchet MS"/>
            </a:endParaRPr>
          </a:p>
          <a:p>
            <a:pPr indent="0" lvl="0" marL="573405" marR="0" rtl="0" algn="l">
              <a:lnSpc>
                <a:spcPct val="100000"/>
              </a:lnSpc>
              <a:spcBef>
                <a:spcPts val="1080"/>
              </a:spcBef>
              <a:spcAft>
                <a:spcPts val="0"/>
              </a:spcAft>
              <a:buNone/>
            </a:pPr>
            <a:r>
              <a:rPr lang="en-US" sz="2600">
                <a:solidFill>
                  <a:schemeClr val="dk1"/>
                </a:solidFill>
                <a:latin typeface="Trebuchet MS"/>
                <a:ea typeface="Trebuchet MS"/>
                <a:cs typeface="Trebuchet MS"/>
                <a:sym typeface="Trebuchet MS"/>
              </a:rPr>
              <a:t>prestataires (entretien, ménage)</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2" name="Shape 192"/>
        <p:cNvGrpSpPr/>
        <p:nvPr/>
      </p:nvGrpSpPr>
      <p:grpSpPr>
        <a:xfrm>
          <a:off x="0" y="0"/>
          <a:ext cx="0" cy="0"/>
          <a:chOff x="0" y="0"/>
          <a:chExt cx="0" cy="0"/>
        </a:xfrm>
      </p:grpSpPr>
      <p:sp>
        <p:nvSpPr>
          <p:cNvPr id="193" name="Google Shape;193;p12"/>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12"/>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12"/>
          <p:cNvSpPr txBox="1"/>
          <p:nvPr/>
        </p:nvSpPr>
        <p:spPr>
          <a:xfrm>
            <a:off x="94753" y="168370"/>
            <a:ext cx="1100709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pic>
        <p:nvPicPr>
          <p:cNvPr id="196" name="Google Shape;196;p12"/>
          <p:cNvPicPr preferRelativeResize="0"/>
          <p:nvPr/>
        </p:nvPicPr>
        <p:blipFill rotWithShape="1">
          <a:blip r:embed="rId3">
            <a:alphaModFix/>
          </a:blip>
          <a:srcRect b="0" l="0" r="0" t="0"/>
          <a:stretch/>
        </p:blipFill>
        <p:spPr>
          <a:xfrm>
            <a:off x="14692151" y="1348647"/>
            <a:ext cx="1857374" cy="7591424"/>
          </a:xfrm>
          <a:prstGeom prst="rect">
            <a:avLst/>
          </a:prstGeom>
          <a:noFill/>
          <a:ln>
            <a:noFill/>
          </a:ln>
        </p:spPr>
      </p:pic>
      <p:grpSp>
        <p:nvGrpSpPr>
          <p:cNvPr id="197" name="Google Shape;197;p12"/>
          <p:cNvGrpSpPr/>
          <p:nvPr/>
        </p:nvGrpSpPr>
        <p:grpSpPr>
          <a:xfrm>
            <a:off x="1916385" y="3249885"/>
            <a:ext cx="11258550" cy="3787775"/>
            <a:chOff x="1916385" y="3249885"/>
            <a:chExt cx="11258550" cy="3787775"/>
          </a:xfrm>
        </p:grpSpPr>
        <p:sp>
          <p:nvSpPr>
            <p:cNvPr id="198" name="Google Shape;198;p12"/>
            <p:cNvSpPr/>
            <p:nvPr/>
          </p:nvSpPr>
          <p:spPr>
            <a:xfrm>
              <a:off x="1916385" y="3249885"/>
              <a:ext cx="11258550" cy="3787775"/>
            </a:xfrm>
            <a:custGeom>
              <a:rect b="b" l="l" r="r" t="t"/>
              <a:pathLst>
                <a:path extrusionOk="0" h="3787775" w="11258550">
                  <a:moveTo>
                    <a:pt x="11258135" y="3787230"/>
                  </a:moveTo>
                  <a:lnTo>
                    <a:pt x="0" y="3787230"/>
                  </a:lnTo>
                  <a:lnTo>
                    <a:pt x="0" y="0"/>
                  </a:lnTo>
                  <a:lnTo>
                    <a:pt x="11258135" y="0"/>
                  </a:lnTo>
                  <a:lnTo>
                    <a:pt x="11258135" y="3787230"/>
                  </a:lnTo>
                  <a:close/>
                </a:path>
              </a:pathLst>
            </a:custGeom>
            <a:solidFill>
              <a:srgbClr val="E7E9F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99" name="Google Shape;199;p12"/>
            <p:cNvPicPr preferRelativeResize="0"/>
            <p:nvPr/>
          </p:nvPicPr>
          <p:blipFill rotWithShape="1">
            <a:blip r:embed="rId4">
              <a:alphaModFix/>
            </a:blip>
            <a:srcRect b="0" l="0" r="0" t="0"/>
            <a:stretch/>
          </p:blipFill>
          <p:spPr>
            <a:xfrm>
              <a:off x="2221185" y="4402410"/>
              <a:ext cx="114300" cy="114299"/>
            </a:xfrm>
            <a:prstGeom prst="rect">
              <a:avLst/>
            </a:prstGeom>
            <a:noFill/>
            <a:ln>
              <a:noFill/>
            </a:ln>
          </p:spPr>
        </p:pic>
        <p:pic>
          <p:nvPicPr>
            <p:cNvPr id="200" name="Google Shape;200;p12"/>
            <p:cNvPicPr preferRelativeResize="0"/>
            <p:nvPr/>
          </p:nvPicPr>
          <p:blipFill rotWithShape="1">
            <a:blip r:embed="rId4">
              <a:alphaModFix/>
            </a:blip>
            <a:srcRect b="0" l="0" r="0" t="0"/>
            <a:stretch/>
          </p:blipFill>
          <p:spPr>
            <a:xfrm>
              <a:off x="2221185" y="6231210"/>
              <a:ext cx="114300" cy="114299"/>
            </a:xfrm>
            <a:prstGeom prst="rect">
              <a:avLst/>
            </a:prstGeom>
            <a:noFill/>
            <a:ln>
              <a:noFill/>
            </a:ln>
          </p:spPr>
        </p:pic>
      </p:grpSp>
      <p:sp>
        <p:nvSpPr>
          <p:cNvPr id="201" name="Google Shape;201;p12"/>
          <p:cNvSpPr txBox="1"/>
          <p:nvPr/>
        </p:nvSpPr>
        <p:spPr>
          <a:xfrm>
            <a:off x="1916385" y="3249885"/>
            <a:ext cx="11258550" cy="3787775"/>
          </a:xfrm>
          <a:prstGeom prst="rect">
            <a:avLst/>
          </a:prstGeom>
          <a:noFill/>
          <a:ln>
            <a:noFill/>
          </a:ln>
        </p:spPr>
        <p:txBody>
          <a:bodyPr anchorCtr="0" anchor="t" bIns="0" lIns="0" spcFirstLastPara="1" rIns="0" wrap="square" tIns="79375">
            <a:spAutoFit/>
          </a:bodyPr>
          <a:lstStyle/>
          <a:p>
            <a:pPr indent="0" lvl="0" marL="1614170" marR="0" rtl="0" algn="l">
              <a:lnSpc>
                <a:spcPct val="100000"/>
              </a:lnSpc>
              <a:spcBef>
                <a:spcPts val="0"/>
              </a:spcBef>
              <a:spcAft>
                <a:spcPts val="0"/>
              </a:spcAft>
              <a:buNone/>
            </a:pPr>
            <a:r>
              <a:rPr lang="en-US" sz="2600">
                <a:solidFill>
                  <a:srgbClr val="7B1B4A"/>
                </a:solidFill>
                <a:latin typeface="Trebuchet MS"/>
                <a:ea typeface="Trebuchet MS"/>
                <a:cs typeface="Trebuchet MS"/>
                <a:sym typeface="Trebuchet MS"/>
              </a:rPr>
              <a:t>Est considérée comme victime de harcèlement moral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15"/>
              </a:spcBef>
              <a:spcAft>
                <a:spcPts val="0"/>
              </a:spcAft>
              <a:buNone/>
            </a:pPr>
            <a:r>
              <a:t/>
            </a:r>
            <a:endParaRPr sz="3500">
              <a:solidFill>
                <a:schemeClr val="dk1"/>
              </a:solidFill>
              <a:latin typeface="Trebuchet MS"/>
              <a:ea typeface="Trebuchet MS"/>
              <a:cs typeface="Trebuchet MS"/>
              <a:sym typeface="Trebuchet MS"/>
            </a:endParaRPr>
          </a:p>
          <a:p>
            <a:pPr indent="0" lvl="0" marL="1751330" marR="0" rtl="0" algn="l">
              <a:lnSpc>
                <a:spcPct val="100000"/>
              </a:lnSpc>
              <a:spcBef>
                <a:spcPts val="0"/>
              </a:spcBef>
              <a:spcAft>
                <a:spcPts val="0"/>
              </a:spcAft>
              <a:buNone/>
            </a:pPr>
            <a:r>
              <a:rPr b="1" lang="en-US" sz="2600">
                <a:solidFill>
                  <a:srgbClr val="7B1B4A"/>
                </a:solidFill>
                <a:latin typeface="Trebuchet MS"/>
                <a:ea typeface="Trebuchet MS"/>
                <a:cs typeface="Trebuchet MS"/>
                <a:sym typeface="Trebuchet MS"/>
              </a:rPr>
              <a:t>Toute personne intégrée aux effectifs de la société</a:t>
            </a:r>
            <a:endParaRPr sz="2600">
              <a:solidFill>
                <a:schemeClr val="dk1"/>
              </a:solidFill>
              <a:latin typeface="Trebuchet MS"/>
              <a:ea typeface="Trebuchet MS"/>
              <a:cs typeface="Trebuchet MS"/>
              <a:sym typeface="Trebuchet MS"/>
            </a:endParaRPr>
          </a:p>
          <a:p>
            <a:pPr indent="0" lvl="0" marL="0" marR="0" rtl="0" algn="l">
              <a:lnSpc>
                <a:spcPct val="100000"/>
              </a:lnSpc>
              <a:spcBef>
                <a:spcPts val="15"/>
              </a:spcBef>
              <a:spcAft>
                <a:spcPts val="0"/>
              </a:spcAft>
              <a:buNone/>
            </a:pPr>
            <a:r>
              <a:t/>
            </a:r>
            <a:endParaRPr sz="3500">
              <a:solidFill>
                <a:schemeClr val="dk1"/>
              </a:solidFill>
              <a:latin typeface="Trebuchet MS"/>
              <a:ea typeface="Trebuchet MS"/>
              <a:cs typeface="Trebuchet MS"/>
              <a:sym typeface="Trebuchet MS"/>
            </a:endParaRPr>
          </a:p>
          <a:p>
            <a:pPr indent="0" lvl="0" marL="2540" marR="0" rtl="0" algn="ctr">
              <a:lnSpc>
                <a:spcPct val="100000"/>
              </a:lnSpc>
              <a:spcBef>
                <a:spcPts val="0"/>
              </a:spcBef>
              <a:spcAft>
                <a:spcPts val="0"/>
              </a:spcAft>
              <a:buNone/>
            </a:pPr>
            <a:r>
              <a:rPr b="1" lang="en-US" sz="2600">
                <a:solidFill>
                  <a:srgbClr val="7B1B4A"/>
                </a:solidFill>
                <a:latin typeface="Trebuchet MS"/>
                <a:ea typeface="Trebuchet MS"/>
                <a:cs typeface="Trebuchet MS"/>
                <a:sym typeface="Trebuchet MS"/>
              </a:rPr>
              <a:t>ou</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100">
              <a:solidFill>
                <a:schemeClr val="dk1"/>
              </a:solidFill>
              <a:latin typeface="Trebuchet MS"/>
              <a:ea typeface="Trebuchet MS"/>
              <a:cs typeface="Trebuchet MS"/>
              <a:sym typeface="Trebuchet MS"/>
            </a:endParaRPr>
          </a:p>
          <a:p>
            <a:pPr indent="-770890" lvl="0" marL="2087245" marR="744855" rtl="0" algn="l">
              <a:lnSpc>
                <a:spcPct val="115399"/>
              </a:lnSpc>
              <a:spcBef>
                <a:spcPts val="0"/>
              </a:spcBef>
              <a:spcAft>
                <a:spcPts val="0"/>
              </a:spcAft>
              <a:buNone/>
            </a:pPr>
            <a:r>
              <a:rPr b="1" lang="en-US" sz="2600">
                <a:solidFill>
                  <a:srgbClr val="7B1B4A"/>
                </a:solidFill>
                <a:latin typeface="Trebuchet MS"/>
                <a:ea typeface="Trebuchet MS"/>
                <a:cs typeface="Trebuchet MS"/>
                <a:sym typeface="Trebuchet MS"/>
              </a:rPr>
              <a:t>Toute personne engagée dans une relation de travail ne  relevant pas du droit du travail en tant que tel</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05" name="Shape 205"/>
        <p:cNvGrpSpPr/>
        <p:nvPr/>
      </p:nvGrpSpPr>
      <p:grpSpPr>
        <a:xfrm>
          <a:off x="0" y="0"/>
          <a:ext cx="0" cy="0"/>
          <a:chOff x="0" y="0"/>
          <a:chExt cx="0" cy="0"/>
        </a:xfrm>
      </p:grpSpPr>
      <p:sp>
        <p:nvSpPr>
          <p:cNvPr id="206" name="Google Shape;206;p13"/>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13"/>
          <p:cNvSpPr txBox="1"/>
          <p:nvPr/>
        </p:nvSpPr>
        <p:spPr>
          <a:xfrm>
            <a:off x="4035392" y="2549229"/>
            <a:ext cx="12821920" cy="2306320"/>
          </a:xfrm>
          <a:prstGeom prst="rect">
            <a:avLst/>
          </a:prstGeom>
          <a:solidFill>
            <a:srgbClr val="FEF1CB"/>
          </a:solidFill>
          <a:ln>
            <a:noFill/>
          </a:ln>
        </p:spPr>
        <p:txBody>
          <a:bodyPr anchorCtr="0" anchor="t" bIns="0" lIns="0" spcFirstLastPara="1" rIns="0" wrap="square" tIns="38100">
            <a:spAutoFit/>
          </a:bodyPr>
          <a:lstStyle/>
          <a:p>
            <a:pPr indent="0" lvl="0" marL="189865" marR="182245" rtl="0" algn="just">
              <a:lnSpc>
                <a:spcPct val="145800"/>
              </a:lnSpc>
              <a:spcBef>
                <a:spcPts val="0"/>
              </a:spcBef>
              <a:spcAft>
                <a:spcPts val="0"/>
              </a:spcAft>
              <a:buNone/>
            </a:pPr>
            <a:r>
              <a:rPr lang="en-US" sz="3000">
                <a:solidFill>
                  <a:schemeClr val="dk1"/>
                </a:solidFill>
                <a:latin typeface="Trebuchet MS"/>
                <a:ea typeface="Trebuchet MS"/>
                <a:cs typeface="Trebuchet MS"/>
                <a:sym typeface="Trebuchet MS"/>
              </a:rPr>
              <a:t>Il suffit pour le salarié de présenter des éléments de fait </a:t>
            </a:r>
            <a:r>
              <a:rPr b="1" lang="en-US" sz="3000">
                <a:solidFill>
                  <a:schemeClr val="dk1"/>
                </a:solidFill>
                <a:latin typeface="Trebuchet MS"/>
                <a:ea typeface="Trebuchet MS"/>
                <a:cs typeface="Trebuchet MS"/>
                <a:sym typeface="Trebuchet MS"/>
              </a:rPr>
              <a:t>laissant  supposer l’existence d’un harcèlement </a:t>
            </a:r>
            <a:r>
              <a:rPr lang="en-US" sz="3000">
                <a:solidFill>
                  <a:schemeClr val="dk1"/>
                </a:solidFill>
                <a:latin typeface="Trebuchet MS"/>
                <a:ea typeface="Trebuchet MS"/>
                <a:cs typeface="Trebuchet MS"/>
                <a:sym typeface="Trebuchet MS"/>
              </a:rPr>
              <a:t>pour disposer de moyens  d’action devant le Conseil des prud’hommes et devant le juge pénal.</a:t>
            </a:r>
            <a:endParaRPr sz="3000">
              <a:solidFill>
                <a:schemeClr val="dk1"/>
              </a:solidFill>
              <a:latin typeface="Trebuchet MS"/>
              <a:ea typeface="Trebuchet MS"/>
              <a:cs typeface="Trebuchet MS"/>
              <a:sym typeface="Trebuchet MS"/>
            </a:endParaRPr>
          </a:p>
        </p:txBody>
      </p:sp>
      <p:sp>
        <p:nvSpPr>
          <p:cNvPr id="208" name="Google Shape;208;p13"/>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 name="Google Shape;209;p13"/>
          <p:cNvSpPr txBox="1"/>
          <p:nvPr/>
        </p:nvSpPr>
        <p:spPr>
          <a:xfrm>
            <a:off x="94753" y="168370"/>
            <a:ext cx="1100709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pic>
        <p:nvPicPr>
          <p:cNvPr id="210" name="Google Shape;210;p13"/>
          <p:cNvPicPr preferRelativeResize="0"/>
          <p:nvPr/>
        </p:nvPicPr>
        <p:blipFill rotWithShape="1">
          <a:blip r:embed="rId3">
            <a:alphaModFix/>
          </a:blip>
          <a:srcRect b="0" l="0" r="0" t="0"/>
          <a:stretch/>
        </p:blipFill>
        <p:spPr>
          <a:xfrm>
            <a:off x="930762" y="6278743"/>
            <a:ext cx="2200274" cy="2200274"/>
          </a:xfrm>
          <a:prstGeom prst="rect">
            <a:avLst/>
          </a:prstGeom>
          <a:noFill/>
          <a:ln>
            <a:noFill/>
          </a:ln>
        </p:spPr>
      </p:pic>
      <p:sp>
        <p:nvSpPr>
          <p:cNvPr id="211" name="Google Shape;211;p13"/>
          <p:cNvSpPr/>
          <p:nvPr/>
        </p:nvSpPr>
        <p:spPr>
          <a:xfrm>
            <a:off x="4035392" y="6087534"/>
            <a:ext cx="12819380" cy="2973070"/>
          </a:xfrm>
          <a:custGeom>
            <a:rect b="b" l="l" r="r" t="t"/>
            <a:pathLst>
              <a:path extrusionOk="0" h="2973070" w="12819380">
                <a:moveTo>
                  <a:pt x="12818874" y="2972492"/>
                </a:moveTo>
                <a:lnTo>
                  <a:pt x="0" y="2972492"/>
                </a:lnTo>
                <a:lnTo>
                  <a:pt x="0" y="0"/>
                </a:lnTo>
                <a:lnTo>
                  <a:pt x="12818874" y="0"/>
                </a:lnTo>
                <a:lnTo>
                  <a:pt x="12818874" y="2972492"/>
                </a:lnTo>
                <a:close/>
              </a:path>
            </a:pathLst>
          </a:custGeom>
          <a:solidFill>
            <a:srgbClr val="FEF1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13"/>
          <p:cNvSpPr txBox="1"/>
          <p:nvPr/>
        </p:nvSpPr>
        <p:spPr>
          <a:xfrm>
            <a:off x="4225892" y="6112915"/>
            <a:ext cx="12453620" cy="2692400"/>
          </a:xfrm>
          <a:prstGeom prst="rect">
            <a:avLst/>
          </a:prstGeom>
          <a:noFill/>
          <a:ln>
            <a:noFill/>
          </a:ln>
        </p:spPr>
        <p:txBody>
          <a:bodyPr anchorCtr="0" anchor="t" bIns="0" lIns="0" spcFirstLastPara="1" rIns="0" wrap="square" tIns="12700">
            <a:spAutoFit/>
          </a:bodyPr>
          <a:lstStyle/>
          <a:p>
            <a:pPr indent="0" lvl="0" marL="0" marR="5080" rtl="0" algn="just">
              <a:lnSpc>
                <a:spcPct val="145800"/>
              </a:lnSpc>
              <a:spcBef>
                <a:spcPts val="0"/>
              </a:spcBef>
              <a:spcAft>
                <a:spcPts val="0"/>
              </a:spcAft>
              <a:buNone/>
            </a:pPr>
            <a:r>
              <a:rPr b="1" lang="en-US" sz="3000">
                <a:solidFill>
                  <a:schemeClr val="dk1"/>
                </a:solidFill>
                <a:latin typeface="Trebuchet MS"/>
                <a:ea typeface="Trebuchet MS"/>
                <a:cs typeface="Trebuchet MS"/>
                <a:sym typeface="Trebuchet MS"/>
              </a:rPr>
              <a:t>La partie défenderesse (employeur) doit prouver que ces  agissements ne sont pas constitutifs d'un tel harcèlement </a:t>
            </a:r>
            <a:r>
              <a:rPr lang="en-US" sz="3000">
                <a:solidFill>
                  <a:schemeClr val="dk1"/>
                </a:solidFill>
                <a:latin typeface="Trebuchet MS"/>
                <a:ea typeface="Trebuchet MS"/>
                <a:cs typeface="Trebuchet MS"/>
                <a:sym typeface="Trebuchet MS"/>
              </a:rPr>
              <a:t>et que  sa décision est justifiée par des éléments objectifs étrangers à tout  harcèlement.</a:t>
            </a:r>
            <a:endParaRPr sz="3000">
              <a:solidFill>
                <a:schemeClr val="dk1"/>
              </a:solidFill>
              <a:latin typeface="Trebuchet MS"/>
              <a:ea typeface="Trebuchet MS"/>
              <a:cs typeface="Trebuchet MS"/>
              <a:sym typeface="Trebuchet MS"/>
            </a:endParaRPr>
          </a:p>
        </p:txBody>
      </p:sp>
      <p:pic>
        <p:nvPicPr>
          <p:cNvPr id="213" name="Google Shape;213;p13"/>
          <p:cNvPicPr preferRelativeResize="0"/>
          <p:nvPr/>
        </p:nvPicPr>
        <p:blipFill rotWithShape="1">
          <a:blip r:embed="rId4">
            <a:alphaModFix/>
          </a:blip>
          <a:srcRect b="0" l="0" r="0" t="0"/>
          <a:stretch/>
        </p:blipFill>
        <p:spPr>
          <a:xfrm>
            <a:off x="1028700" y="2131956"/>
            <a:ext cx="2095499" cy="2724149"/>
          </a:xfrm>
          <a:prstGeom prst="rect">
            <a:avLst/>
          </a:prstGeom>
          <a:noFill/>
          <a:ln>
            <a:noFill/>
          </a:ln>
        </p:spPr>
      </p:pic>
      <p:sp>
        <p:nvSpPr>
          <p:cNvPr id="214" name="Google Shape;214;p13"/>
          <p:cNvSpPr txBox="1"/>
          <p:nvPr>
            <p:ph type="title"/>
          </p:nvPr>
        </p:nvSpPr>
        <p:spPr>
          <a:xfrm>
            <a:off x="5695155" y="1417049"/>
            <a:ext cx="6898005" cy="513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3200">
                <a:solidFill>
                  <a:srgbClr val="E94234"/>
                </a:solidFill>
                <a:latin typeface="Trebuchet MS"/>
                <a:ea typeface="Trebuchet MS"/>
                <a:cs typeface="Trebuchet MS"/>
                <a:sym typeface="Trebuchet MS"/>
              </a:rPr>
              <a:t>Important : la charge de la preuve</a:t>
            </a:r>
            <a:endParaRPr sz="3200">
              <a:latin typeface="Trebuchet MS"/>
              <a:ea typeface="Trebuchet MS"/>
              <a:cs typeface="Trebuchet MS"/>
              <a:sym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8" name="Shape 218"/>
        <p:cNvGrpSpPr/>
        <p:nvPr/>
      </p:nvGrpSpPr>
      <p:grpSpPr>
        <a:xfrm>
          <a:off x="0" y="0"/>
          <a:ext cx="0" cy="0"/>
          <a:chOff x="0" y="0"/>
          <a:chExt cx="0" cy="0"/>
        </a:xfrm>
      </p:grpSpPr>
      <p:sp>
        <p:nvSpPr>
          <p:cNvPr id="219" name="Google Shape;219;p14"/>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14"/>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14"/>
          <p:cNvSpPr txBox="1"/>
          <p:nvPr/>
        </p:nvSpPr>
        <p:spPr>
          <a:xfrm>
            <a:off x="94753" y="168370"/>
            <a:ext cx="1094168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1.1 Le harcèlement moral </a:t>
            </a:r>
            <a:r>
              <a:rPr lang="en-US" sz="2100">
                <a:solidFill>
                  <a:schemeClr val="dk1"/>
                </a:solidFill>
                <a:latin typeface="Trebuchet MS"/>
                <a:ea typeface="Trebuchet MS"/>
                <a:cs typeface="Trebuchet MS"/>
                <a:sym typeface="Trebuchet MS"/>
              </a:rPr>
              <a:t>: Définition - Description des actes - Protagonistes - </a:t>
            </a:r>
            <a:r>
              <a:rPr b="1" lang="en-US" sz="2100">
                <a:solidFill>
                  <a:schemeClr val="dk1"/>
                </a:solidFill>
                <a:latin typeface="Trebuchet MS"/>
                <a:ea typeface="Trebuchet MS"/>
                <a:cs typeface="Trebuchet MS"/>
                <a:sym typeface="Trebuchet MS"/>
              </a:rPr>
              <a:t>Sanctions</a:t>
            </a:r>
            <a:endParaRPr sz="2100">
              <a:solidFill>
                <a:schemeClr val="dk1"/>
              </a:solidFill>
              <a:latin typeface="Trebuchet MS"/>
              <a:ea typeface="Trebuchet MS"/>
              <a:cs typeface="Trebuchet MS"/>
              <a:sym typeface="Trebuchet MS"/>
            </a:endParaRPr>
          </a:p>
        </p:txBody>
      </p:sp>
      <p:sp>
        <p:nvSpPr>
          <p:cNvPr id="222" name="Google Shape;222;p14"/>
          <p:cNvSpPr txBox="1"/>
          <p:nvPr/>
        </p:nvSpPr>
        <p:spPr>
          <a:xfrm>
            <a:off x="3688458" y="4185976"/>
            <a:ext cx="13572490" cy="1645285"/>
          </a:xfrm>
          <a:prstGeom prst="rect">
            <a:avLst/>
          </a:prstGeom>
          <a:solidFill>
            <a:srgbClr val="FEF1CB"/>
          </a:solidFill>
          <a:ln>
            <a:noFill/>
          </a:ln>
        </p:spPr>
        <p:txBody>
          <a:bodyPr anchorCtr="0" anchor="t" bIns="0" lIns="0" spcFirstLastPara="1" rIns="0" wrap="square" tIns="88250">
            <a:spAutoFit/>
          </a:bodyPr>
          <a:lstStyle/>
          <a:p>
            <a:pPr indent="0" lvl="0" marL="189865" marR="184150" rtl="0" algn="l">
              <a:lnSpc>
                <a:spcPct val="143800"/>
              </a:lnSpc>
              <a:spcBef>
                <a:spcPts val="0"/>
              </a:spcBef>
              <a:spcAft>
                <a:spcPts val="0"/>
              </a:spcAft>
              <a:buNone/>
            </a:pPr>
            <a:r>
              <a:rPr b="1" lang="en-US" sz="2000">
                <a:solidFill>
                  <a:schemeClr val="dk1"/>
                </a:solidFill>
                <a:latin typeface="Trebuchet MS"/>
                <a:ea typeface="Trebuchet MS"/>
                <a:cs typeface="Trebuchet MS"/>
                <a:sym typeface="Trebuchet MS"/>
              </a:rPr>
              <a:t>=&gt; Sanction pénale maximum rarement appliquée : un an avec sursis dans la plupart des cas et 5 000 à  10 0000 € d’amende</a:t>
            </a:r>
            <a:endParaRPr sz="2000">
              <a:solidFill>
                <a:schemeClr val="dk1"/>
              </a:solidFill>
              <a:latin typeface="Trebuchet MS"/>
              <a:ea typeface="Trebuchet MS"/>
              <a:cs typeface="Trebuchet MS"/>
              <a:sym typeface="Trebuchet MS"/>
            </a:endParaRPr>
          </a:p>
          <a:p>
            <a:pPr indent="0" lvl="0" marL="189865" marR="0" rtl="0" algn="l">
              <a:lnSpc>
                <a:spcPct val="100000"/>
              </a:lnSpc>
              <a:spcBef>
                <a:spcPts val="1050"/>
              </a:spcBef>
              <a:spcAft>
                <a:spcPts val="0"/>
              </a:spcAft>
              <a:buNone/>
            </a:pPr>
            <a:r>
              <a:rPr b="1" lang="en-US" sz="2000">
                <a:solidFill>
                  <a:schemeClr val="dk1"/>
                </a:solidFill>
                <a:latin typeface="Trebuchet MS"/>
                <a:ea typeface="Trebuchet MS"/>
                <a:cs typeface="Trebuchet MS"/>
                <a:sym typeface="Trebuchet MS"/>
              </a:rPr>
              <a:t>!	Sanction pour un jugement, pas par personne !</a:t>
            </a:r>
            <a:endParaRPr sz="2000">
              <a:solidFill>
                <a:schemeClr val="dk1"/>
              </a:solidFill>
              <a:latin typeface="Trebuchet MS"/>
              <a:ea typeface="Trebuchet MS"/>
              <a:cs typeface="Trebuchet MS"/>
              <a:sym typeface="Trebuchet MS"/>
            </a:endParaRPr>
          </a:p>
        </p:txBody>
      </p:sp>
      <p:pic>
        <p:nvPicPr>
          <p:cNvPr id="223" name="Google Shape;223;p14"/>
          <p:cNvPicPr preferRelativeResize="0"/>
          <p:nvPr/>
        </p:nvPicPr>
        <p:blipFill rotWithShape="1">
          <a:blip r:embed="rId3">
            <a:alphaModFix/>
          </a:blip>
          <a:srcRect b="0" l="0" r="0" t="0"/>
          <a:stretch/>
        </p:blipFill>
        <p:spPr>
          <a:xfrm>
            <a:off x="847731" y="1389332"/>
            <a:ext cx="2495549" cy="1904999"/>
          </a:xfrm>
          <a:prstGeom prst="rect">
            <a:avLst/>
          </a:prstGeom>
          <a:noFill/>
          <a:ln>
            <a:noFill/>
          </a:ln>
        </p:spPr>
      </p:pic>
      <p:pic>
        <p:nvPicPr>
          <p:cNvPr id="224" name="Google Shape;224;p14"/>
          <p:cNvPicPr preferRelativeResize="0"/>
          <p:nvPr/>
        </p:nvPicPr>
        <p:blipFill rotWithShape="1">
          <a:blip r:embed="rId4">
            <a:alphaModFix/>
          </a:blip>
          <a:srcRect b="0" l="0" r="0" t="0"/>
          <a:stretch/>
        </p:blipFill>
        <p:spPr>
          <a:xfrm>
            <a:off x="847731" y="6711891"/>
            <a:ext cx="2133599" cy="2181224"/>
          </a:xfrm>
          <a:prstGeom prst="rect">
            <a:avLst/>
          </a:prstGeom>
          <a:noFill/>
          <a:ln>
            <a:noFill/>
          </a:ln>
        </p:spPr>
      </p:pic>
      <p:grpSp>
        <p:nvGrpSpPr>
          <p:cNvPr id="225" name="Google Shape;225;p14"/>
          <p:cNvGrpSpPr/>
          <p:nvPr/>
        </p:nvGrpSpPr>
        <p:grpSpPr>
          <a:xfrm>
            <a:off x="3688513" y="6384559"/>
            <a:ext cx="13571219" cy="3350895"/>
            <a:chOff x="3688513" y="6384559"/>
            <a:chExt cx="13571219" cy="3350895"/>
          </a:xfrm>
        </p:grpSpPr>
        <p:sp>
          <p:nvSpPr>
            <p:cNvPr id="226" name="Google Shape;226;p14"/>
            <p:cNvSpPr/>
            <p:nvPr/>
          </p:nvSpPr>
          <p:spPr>
            <a:xfrm>
              <a:off x="3688513" y="6384559"/>
              <a:ext cx="13571219" cy="3350895"/>
            </a:xfrm>
            <a:custGeom>
              <a:rect b="b" l="l" r="r" t="t"/>
              <a:pathLst>
                <a:path extrusionOk="0" h="3350895" w="13571219">
                  <a:moveTo>
                    <a:pt x="0" y="0"/>
                  </a:moveTo>
                  <a:lnTo>
                    <a:pt x="13570633" y="0"/>
                  </a:lnTo>
                  <a:lnTo>
                    <a:pt x="13570633" y="3350865"/>
                  </a:lnTo>
                  <a:lnTo>
                    <a:pt x="0" y="3350865"/>
                  </a:lnTo>
                  <a:lnTo>
                    <a:pt x="0" y="0"/>
                  </a:lnTo>
                  <a:close/>
                </a:path>
              </a:pathLst>
            </a:custGeom>
            <a:noFill/>
            <a:ln cap="flat" cmpd="sng" w="761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27" name="Google Shape;227;p14"/>
            <p:cNvPicPr preferRelativeResize="0"/>
            <p:nvPr/>
          </p:nvPicPr>
          <p:blipFill rotWithShape="1">
            <a:blip r:embed="rId5">
              <a:alphaModFix/>
            </a:blip>
            <a:srcRect b="0" l="0" r="0" t="0"/>
            <a:stretch/>
          </p:blipFill>
          <p:spPr>
            <a:xfrm>
              <a:off x="4655245" y="7778702"/>
              <a:ext cx="133350" cy="133349"/>
            </a:xfrm>
            <a:prstGeom prst="rect">
              <a:avLst/>
            </a:prstGeom>
            <a:noFill/>
            <a:ln>
              <a:noFill/>
            </a:ln>
          </p:spPr>
        </p:pic>
        <p:pic>
          <p:nvPicPr>
            <p:cNvPr id="228" name="Google Shape;228;p14"/>
            <p:cNvPicPr preferRelativeResize="0"/>
            <p:nvPr/>
          </p:nvPicPr>
          <p:blipFill rotWithShape="1">
            <a:blip r:embed="rId6">
              <a:alphaModFix/>
            </a:blip>
            <a:srcRect b="0" l="0" r="0" t="0"/>
            <a:stretch/>
          </p:blipFill>
          <p:spPr>
            <a:xfrm>
              <a:off x="4655245" y="8274002"/>
              <a:ext cx="133350" cy="133349"/>
            </a:xfrm>
            <a:prstGeom prst="rect">
              <a:avLst/>
            </a:prstGeom>
            <a:noFill/>
            <a:ln>
              <a:noFill/>
            </a:ln>
          </p:spPr>
        </p:pic>
        <p:pic>
          <p:nvPicPr>
            <p:cNvPr id="229" name="Google Shape;229;p14"/>
            <p:cNvPicPr preferRelativeResize="0"/>
            <p:nvPr/>
          </p:nvPicPr>
          <p:blipFill rotWithShape="1">
            <a:blip r:embed="rId7">
              <a:alphaModFix/>
            </a:blip>
            <a:srcRect b="0" l="0" r="0" t="0"/>
            <a:stretch/>
          </p:blipFill>
          <p:spPr>
            <a:xfrm>
              <a:off x="4655245" y="8769302"/>
              <a:ext cx="133350" cy="133349"/>
            </a:xfrm>
            <a:prstGeom prst="rect">
              <a:avLst/>
            </a:prstGeom>
            <a:noFill/>
            <a:ln>
              <a:noFill/>
            </a:ln>
          </p:spPr>
        </p:pic>
      </p:grpSp>
      <p:sp>
        <p:nvSpPr>
          <p:cNvPr id="230" name="Google Shape;230;p14"/>
          <p:cNvSpPr txBox="1"/>
          <p:nvPr/>
        </p:nvSpPr>
        <p:spPr>
          <a:xfrm>
            <a:off x="3751958" y="6536953"/>
            <a:ext cx="13344525" cy="2954020"/>
          </a:xfrm>
          <a:prstGeom prst="rect">
            <a:avLst/>
          </a:prstGeom>
          <a:noFill/>
          <a:ln>
            <a:noFill/>
          </a:ln>
        </p:spPr>
        <p:txBody>
          <a:bodyPr anchorCtr="0" anchor="t" bIns="0" lIns="0" spcFirstLastPara="1" rIns="0" wrap="square" tIns="12700">
            <a:spAutoFit/>
          </a:bodyPr>
          <a:lstStyle/>
          <a:p>
            <a:pPr indent="0" lvl="0" marL="12700" marR="476250" rtl="0" algn="l">
              <a:lnSpc>
                <a:spcPct val="116100"/>
              </a:lnSpc>
              <a:spcBef>
                <a:spcPts val="0"/>
              </a:spcBef>
              <a:spcAft>
                <a:spcPts val="0"/>
              </a:spcAft>
              <a:buNone/>
            </a:pPr>
            <a:r>
              <a:rPr lang="en-US" sz="2800">
                <a:solidFill>
                  <a:schemeClr val="dk1"/>
                </a:solidFill>
                <a:latin typeface="Trebuchet MS"/>
                <a:ea typeface="Trebuchet MS"/>
                <a:cs typeface="Trebuchet MS"/>
                <a:sym typeface="Trebuchet MS"/>
              </a:rPr>
              <a:t>Tout salarié ayant procédé à des agissements de harcèlement moral est passible  d’une sanction disciplinaire par son employeur :</a:t>
            </a:r>
            <a:endParaRPr sz="2800">
              <a:solidFill>
                <a:schemeClr val="dk1"/>
              </a:solidFill>
              <a:latin typeface="Trebuchet MS"/>
              <a:ea typeface="Trebuchet MS"/>
              <a:cs typeface="Trebuchet MS"/>
              <a:sym typeface="Trebuchet MS"/>
            </a:endParaRPr>
          </a:p>
          <a:p>
            <a:pPr indent="0" lvl="0" marL="1221105" marR="10287635" rtl="0" algn="l">
              <a:lnSpc>
                <a:spcPct val="116100"/>
              </a:lnSpc>
              <a:spcBef>
                <a:spcPts val="0"/>
              </a:spcBef>
              <a:spcAft>
                <a:spcPts val="0"/>
              </a:spcAft>
              <a:buNone/>
            </a:pPr>
            <a:r>
              <a:rPr lang="en-US" sz="2800">
                <a:solidFill>
                  <a:schemeClr val="dk1"/>
                </a:solidFill>
                <a:latin typeface="Trebuchet MS"/>
                <a:ea typeface="Trebuchet MS"/>
                <a:cs typeface="Trebuchet MS"/>
                <a:sym typeface="Trebuchet MS"/>
              </a:rPr>
              <a:t>mutation  mise à pied</a:t>
            </a:r>
            <a:endParaRPr sz="2800">
              <a:solidFill>
                <a:schemeClr val="dk1"/>
              </a:solidFill>
              <a:latin typeface="Trebuchet MS"/>
              <a:ea typeface="Trebuchet MS"/>
              <a:cs typeface="Trebuchet MS"/>
              <a:sym typeface="Trebuchet MS"/>
            </a:endParaRPr>
          </a:p>
          <a:p>
            <a:pPr indent="0" lvl="0" marL="1221105" marR="0" rtl="0" algn="l">
              <a:lnSpc>
                <a:spcPct val="100000"/>
              </a:lnSpc>
              <a:spcBef>
                <a:spcPts val="535"/>
              </a:spcBef>
              <a:spcAft>
                <a:spcPts val="0"/>
              </a:spcAft>
              <a:buNone/>
            </a:pPr>
            <a:r>
              <a:rPr lang="en-US" sz="2800">
                <a:solidFill>
                  <a:schemeClr val="dk1"/>
                </a:solidFill>
                <a:latin typeface="Trebuchet MS"/>
                <a:ea typeface="Trebuchet MS"/>
                <a:cs typeface="Trebuchet MS"/>
                <a:sym typeface="Trebuchet MS"/>
              </a:rPr>
              <a:t>licenciement, rétrogradation</a:t>
            </a:r>
            <a:endParaRPr sz="2800">
              <a:solidFill>
                <a:schemeClr val="dk1"/>
              </a:solidFill>
              <a:latin typeface="Trebuchet MS"/>
              <a:ea typeface="Trebuchet MS"/>
              <a:cs typeface="Trebuchet MS"/>
              <a:sym typeface="Trebuchet MS"/>
            </a:endParaRPr>
          </a:p>
          <a:p>
            <a:pPr indent="0" lvl="0" marL="12700" marR="0" rtl="0" algn="l">
              <a:lnSpc>
                <a:spcPct val="100000"/>
              </a:lnSpc>
              <a:spcBef>
                <a:spcPts val="440"/>
              </a:spcBef>
              <a:spcAft>
                <a:spcPts val="0"/>
              </a:spcAft>
              <a:buNone/>
            </a:pPr>
            <a:r>
              <a:rPr b="1" lang="en-US" sz="2600">
                <a:solidFill>
                  <a:schemeClr val="dk1"/>
                </a:solidFill>
                <a:latin typeface="Trebuchet MS"/>
                <a:ea typeface="Trebuchet MS"/>
                <a:cs typeface="Trebuchet MS"/>
                <a:sym typeface="Trebuchet MS"/>
              </a:rPr>
              <a:t>L’employeur dispose de </a:t>
            </a:r>
            <a:r>
              <a:rPr b="1" lang="en-US" sz="2600">
                <a:solidFill>
                  <a:srgbClr val="FF0000"/>
                </a:solidFill>
                <a:latin typeface="Trebuchet MS"/>
                <a:ea typeface="Trebuchet MS"/>
                <a:cs typeface="Trebuchet MS"/>
                <a:sym typeface="Trebuchet MS"/>
              </a:rPr>
              <a:t>deux mois </a:t>
            </a:r>
            <a:r>
              <a:rPr b="1" lang="en-US" sz="2600">
                <a:solidFill>
                  <a:schemeClr val="dk1"/>
                </a:solidFill>
                <a:latin typeface="Trebuchet MS"/>
                <a:ea typeface="Trebuchet MS"/>
                <a:cs typeface="Trebuchet MS"/>
                <a:sym typeface="Trebuchet MS"/>
              </a:rPr>
              <a:t>à l’issue de la dénonciation des faits pour agir.</a:t>
            </a:r>
            <a:endParaRPr sz="2600">
              <a:solidFill>
                <a:schemeClr val="dk1"/>
              </a:solidFill>
              <a:latin typeface="Trebuchet MS"/>
              <a:ea typeface="Trebuchet MS"/>
              <a:cs typeface="Trebuchet MS"/>
              <a:sym typeface="Trebuchet MS"/>
            </a:endParaRPr>
          </a:p>
        </p:txBody>
      </p:sp>
      <p:sp>
        <p:nvSpPr>
          <p:cNvPr id="231" name="Google Shape;231;p14"/>
          <p:cNvSpPr/>
          <p:nvPr/>
        </p:nvSpPr>
        <p:spPr>
          <a:xfrm>
            <a:off x="3688498" y="1028700"/>
            <a:ext cx="13571219" cy="2828925"/>
          </a:xfrm>
          <a:custGeom>
            <a:rect b="b" l="l" r="r" t="t"/>
            <a:pathLst>
              <a:path extrusionOk="0" h="2828925" w="13571219">
                <a:moveTo>
                  <a:pt x="0" y="0"/>
                </a:moveTo>
                <a:lnTo>
                  <a:pt x="13570663" y="0"/>
                </a:lnTo>
                <a:lnTo>
                  <a:pt x="13570663" y="2828924"/>
                </a:lnTo>
              </a:path>
              <a:path extrusionOk="0" h="2828925" w="13571219">
                <a:moveTo>
                  <a:pt x="0" y="2828924"/>
                </a:moveTo>
                <a:lnTo>
                  <a:pt x="0" y="0"/>
                </a:lnTo>
              </a:path>
            </a:pathLst>
          </a:custGeom>
          <a:noFill/>
          <a:ln cap="flat" cmpd="sng" w="761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14"/>
          <p:cNvSpPr txBox="1"/>
          <p:nvPr>
            <p:ph type="title"/>
          </p:nvPr>
        </p:nvSpPr>
        <p:spPr>
          <a:xfrm>
            <a:off x="3751958" y="1153788"/>
            <a:ext cx="13444219" cy="2501900"/>
          </a:xfrm>
          <a:prstGeom prst="rect">
            <a:avLst/>
          </a:prstGeom>
          <a:noFill/>
          <a:ln>
            <a:noFill/>
          </a:ln>
        </p:spPr>
        <p:txBody>
          <a:bodyPr anchorCtr="0" anchor="t" bIns="0" lIns="0" spcFirstLastPara="1" rIns="0" wrap="square" tIns="12700">
            <a:spAutoFit/>
          </a:bodyPr>
          <a:lstStyle/>
          <a:p>
            <a:pPr indent="0" lvl="0" marL="12700" marR="5080" rtl="0" algn="just">
              <a:lnSpc>
                <a:spcPct val="116100"/>
              </a:lnSpc>
              <a:spcBef>
                <a:spcPts val="0"/>
              </a:spcBef>
              <a:spcAft>
                <a:spcPts val="0"/>
              </a:spcAft>
              <a:buNone/>
            </a:pPr>
            <a:r>
              <a:rPr lang="en-US" sz="2800">
                <a:latin typeface="Trebuchet MS"/>
                <a:ea typeface="Trebuchet MS"/>
                <a:cs typeface="Trebuchet MS"/>
                <a:sym typeface="Trebuchet MS"/>
              </a:rPr>
              <a:t>Le fait de harceler autrui par des propos ou comportements répétés ayant pour  objet ou pour effet une dégradation des conditions de travail susceptible de porter  atteinte à ses droits et à sa dignité, d'altérer sa santé physique ou mentale ou de  compromettre son avenir professionnel, </a:t>
            </a:r>
            <a:r>
              <a:rPr b="1" lang="en-US" sz="2800">
                <a:latin typeface="Trebuchet MS"/>
                <a:ea typeface="Trebuchet MS"/>
                <a:cs typeface="Trebuchet MS"/>
                <a:sym typeface="Trebuchet MS"/>
              </a:rPr>
              <a:t>est puni de deux ans  d'emprisonnement </a:t>
            </a:r>
            <a:r>
              <a:rPr lang="en-US" sz="2800">
                <a:latin typeface="Trebuchet MS"/>
                <a:ea typeface="Trebuchet MS"/>
                <a:cs typeface="Trebuchet MS"/>
                <a:sym typeface="Trebuchet MS"/>
              </a:rPr>
              <a:t>et de </a:t>
            </a:r>
            <a:r>
              <a:rPr b="1" lang="en-US" sz="2800">
                <a:latin typeface="Trebuchet MS"/>
                <a:ea typeface="Trebuchet MS"/>
                <a:cs typeface="Trebuchet MS"/>
                <a:sym typeface="Trebuchet MS"/>
              </a:rPr>
              <a:t>30 000 € d'amende.</a:t>
            </a:r>
            <a:endParaRPr sz="2800">
              <a:latin typeface="Trebuchet MS"/>
              <a:ea typeface="Trebuchet MS"/>
              <a:cs typeface="Trebuchet MS"/>
              <a:sym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5"/>
          <p:cNvSpPr txBox="1"/>
          <p:nvPr>
            <p:ph type="title"/>
          </p:nvPr>
        </p:nvSpPr>
        <p:spPr>
          <a:xfrm>
            <a:off x="1971997" y="2013477"/>
            <a:ext cx="14344015" cy="15494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0000">
                <a:latin typeface="Trebuchet MS"/>
                <a:ea typeface="Trebuchet MS"/>
                <a:cs typeface="Trebuchet MS"/>
                <a:sym typeface="Trebuchet MS"/>
              </a:rPr>
              <a:t>Le harcèlement sexuel</a:t>
            </a:r>
            <a:endParaRPr sz="10000">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1" name="Shape 241"/>
        <p:cNvGrpSpPr/>
        <p:nvPr/>
      </p:nvGrpSpPr>
      <p:grpSpPr>
        <a:xfrm>
          <a:off x="0" y="0"/>
          <a:ext cx="0" cy="0"/>
          <a:chOff x="0" y="0"/>
          <a:chExt cx="0" cy="0"/>
        </a:xfrm>
      </p:grpSpPr>
      <p:sp>
        <p:nvSpPr>
          <p:cNvPr id="242" name="Google Shape;242;p16"/>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16"/>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p16"/>
          <p:cNvSpPr txBox="1"/>
          <p:nvPr/>
        </p:nvSpPr>
        <p:spPr>
          <a:xfrm>
            <a:off x="94753" y="168370"/>
            <a:ext cx="1090295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a:t>
            </a:r>
            <a:r>
              <a:rPr b="1" lang="en-US" sz="2100">
                <a:solidFill>
                  <a:schemeClr val="dk1"/>
                </a:solidFill>
                <a:latin typeface="Trebuchet MS"/>
                <a:ea typeface="Trebuchet MS"/>
                <a:cs typeface="Trebuchet MS"/>
                <a:sym typeface="Trebuchet MS"/>
              </a:rPr>
              <a:t>Définition </a:t>
            </a:r>
            <a:r>
              <a:rPr lang="en-US" sz="2100">
                <a:solidFill>
                  <a:schemeClr val="dk1"/>
                </a:solidFill>
                <a:latin typeface="Trebuchet MS"/>
                <a:ea typeface="Trebuchet MS"/>
                <a:cs typeface="Trebuchet MS"/>
                <a:sym typeface="Trebuchet MS"/>
              </a:rPr>
              <a:t>- Description des actes - Protagonistes - Sanctions</a:t>
            </a:r>
            <a:endParaRPr sz="2100">
              <a:solidFill>
                <a:schemeClr val="dk1"/>
              </a:solidFill>
              <a:latin typeface="Trebuchet MS"/>
              <a:ea typeface="Trebuchet MS"/>
              <a:cs typeface="Trebuchet MS"/>
              <a:sym typeface="Trebuchet MS"/>
            </a:endParaRPr>
          </a:p>
        </p:txBody>
      </p:sp>
      <p:pic>
        <p:nvPicPr>
          <p:cNvPr id="245" name="Google Shape;245;p16"/>
          <p:cNvPicPr preferRelativeResize="0"/>
          <p:nvPr/>
        </p:nvPicPr>
        <p:blipFill rotWithShape="1">
          <a:blip r:embed="rId3">
            <a:alphaModFix/>
          </a:blip>
          <a:srcRect b="0" l="0" r="0" t="0"/>
          <a:stretch/>
        </p:blipFill>
        <p:spPr>
          <a:xfrm>
            <a:off x="726919" y="1425398"/>
            <a:ext cx="2133599" cy="2181224"/>
          </a:xfrm>
          <a:prstGeom prst="rect">
            <a:avLst/>
          </a:prstGeom>
          <a:noFill/>
          <a:ln>
            <a:noFill/>
          </a:ln>
        </p:spPr>
      </p:pic>
      <p:grpSp>
        <p:nvGrpSpPr>
          <p:cNvPr id="246" name="Google Shape;246;p16"/>
          <p:cNvGrpSpPr/>
          <p:nvPr/>
        </p:nvGrpSpPr>
        <p:grpSpPr>
          <a:xfrm>
            <a:off x="3386678" y="1370809"/>
            <a:ext cx="14174469" cy="7902575"/>
            <a:chOff x="3386678" y="1370809"/>
            <a:chExt cx="14174469" cy="7902575"/>
          </a:xfrm>
        </p:grpSpPr>
        <p:sp>
          <p:nvSpPr>
            <p:cNvPr id="247" name="Google Shape;247;p16"/>
            <p:cNvSpPr/>
            <p:nvPr/>
          </p:nvSpPr>
          <p:spPr>
            <a:xfrm>
              <a:off x="3386678" y="1370809"/>
              <a:ext cx="14174469" cy="7902575"/>
            </a:xfrm>
            <a:custGeom>
              <a:rect b="b" l="l" r="r" t="t"/>
              <a:pathLst>
                <a:path extrusionOk="0" h="7902575" w="14174469">
                  <a:moveTo>
                    <a:pt x="14174403" y="7902031"/>
                  </a:moveTo>
                  <a:lnTo>
                    <a:pt x="0" y="7902031"/>
                  </a:lnTo>
                  <a:lnTo>
                    <a:pt x="0" y="0"/>
                  </a:lnTo>
                  <a:lnTo>
                    <a:pt x="14174403" y="0"/>
                  </a:lnTo>
                  <a:lnTo>
                    <a:pt x="14174403" y="7902031"/>
                  </a:lnTo>
                  <a:close/>
                </a:path>
              </a:pathLst>
            </a:custGeom>
            <a:solidFill>
              <a:srgbClr val="FFD9D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16"/>
            <p:cNvSpPr/>
            <p:nvPr/>
          </p:nvSpPr>
          <p:spPr>
            <a:xfrm>
              <a:off x="4727664" y="2256636"/>
              <a:ext cx="12773660" cy="485775"/>
            </a:xfrm>
            <a:custGeom>
              <a:rect b="b" l="l" r="r" t="t"/>
              <a:pathLst>
                <a:path extrusionOk="0" h="485775" w="12773660">
                  <a:moveTo>
                    <a:pt x="660895" y="457200"/>
                  </a:moveTo>
                  <a:lnTo>
                    <a:pt x="0" y="457200"/>
                  </a:lnTo>
                  <a:lnTo>
                    <a:pt x="0" y="485775"/>
                  </a:lnTo>
                  <a:lnTo>
                    <a:pt x="660895" y="485775"/>
                  </a:lnTo>
                  <a:lnTo>
                    <a:pt x="660895" y="457200"/>
                  </a:lnTo>
                  <a:close/>
                </a:path>
                <a:path extrusionOk="0" h="485775" w="12773660">
                  <a:moveTo>
                    <a:pt x="5370715" y="0"/>
                  </a:moveTo>
                  <a:lnTo>
                    <a:pt x="5316093" y="0"/>
                  </a:lnTo>
                  <a:lnTo>
                    <a:pt x="5316093" y="28575"/>
                  </a:lnTo>
                  <a:lnTo>
                    <a:pt x="5370715" y="28575"/>
                  </a:lnTo>
                  <a:lnTo>
                    <a:pt x="5370715" y="0"/>
                  </a:lnTo>
                  <a:close/>
                </a:path>
                <a:path extrusionOk="0" h="485775" w="12773660">
                  <a:moveTo>
                    <a:pt x="12773419" y="0"/>
                  </a:moveTo>
                  <a:lnTo>
                    <a:pt x="7588491" y="0"/>
                  </a:lnTo>
                  <a:lnTo>
                    <a:pt x="5945556" y="0"/>
                  </a:lnTo>
                  <a:lnTo>
                    <a:pt x="5457990" y="0"/>
                  </a:lnTo>
                  <a:lnTo>
                    <a:pt x="5457990" y="28575"/>
                  </a:lnTo>
                  <a:lnTo>
                    <a:pt x="5945556" y="28575"/>
                  </a:lnTo>
                  <a:lnTo>
                    <a:pt x="7588491" y="28575"/>
                  </a:lnTo>
                  <a:lnTo>
                    <a:pt x="12773419" y="28575"/>
                  </a:lnTo>
                  <a:lnTo>
                    <a:pt x="12773419"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9" name="Google Shape;249;p16"/>
          <p:cNvSpPr txBox="1"/>
          <p:nvPr/>
        </p:nvSpPr>
        <p:spPr>
          <a:xfrm>
            <a:off x="3412078" y="1376511"/>
            <a:ext cx="14102080" cy="1854200"/>
          </a:xfrm>
          <a:prstGeom prst="rect">
            <a:avLst/>
          </a:prstGeom>
          <a:noFill/>
          <a:ln>
            <a:noFill/>
          </a:ln>
        </p:spPr>
        <p:txBody>
          <a:bodyPr anchorCtr="0" anchor="t" bIns="0" lIns="0" spcFirstLastPara="1" rIns="0" wrap="square" tIns="73650">
            <a:spAutoFit/>
          </a:bodyPr>
          <a:lstStyle/>
          <a:p>
            <a:pPr indent="0" lvl="0" marL="12700" marR="0" rtl="0" algn="l">
              <a:lnSpc>
                <a:spcPct val="100000"/>
              </a:lnSpc>
              <a:spcBef>
                <a:spcPts val="0"/>
              </a:spcBef>
              <a:spcAft>
                <a:spcPts val="0"/>
              </a:spcAft>
              <a:buNone/>
            </a:pPr>
            <a:r>
              <a:rPr i="1" lang="en-US" sz="2600">
                <a:solidFill>
                  <a:schemeClr val="dk1"/>
                </a:solidFill>
                <a:latin typeface="Trebuchet MS"/>
                <a:ea typeface="Trebuchet MS"/>
                <a:cs typeface="Trebuchet MS"/>
                <a:sym typeface="Trebuchet MS"/>
              </a:rPr>
              <a:t>Aucun salarié ne doit subir des faits :</a:t>
            </a:r>
            <a:endParaRPr sz="2600">
              <a:solidFill>
                <a:schemeClr val="dk1"/>
              </a:solidFill>
              <a:latin typeface="Trebuchet MS"/>
              <a:ea typeface="Trebuchet MS"/>
              <a:cs typeface="Trebuchet MS"/>
              <a:sym typeface="Trebuchet MS"/>
            </a:endParaRPr>
          </a:p>
          <a:p>
            <a:pPr indent="0" lvl="0" marL="12700" marR="5080" rtl="0" algn="l">
              <a:lnSpc>
                <a:spcPct val="115399"/>
              </a:lnSpc>
              <a:spcBef>
                <a:spcPts val="0"/>
              </a:spcBef>
              <a:spcAft>
                <a:spcPts val="0"/>
              </a:spcAft>
              <a:buNone/>
            </a:pPr>
            <a:r>
              <a:rPr b="1" i="1" lang="en-US" sz="2600">
                <a:solidFill>
                  <a:schemeClr val="dk1"/>
                </a:solidFill>
                <a:latin typeface="Trebuchet MS"/>
                <a:ea typeface="Trebuchet MS"/>
                <a:cs typeface="Trebuchet MS"/>
                <a:sym typeface="Trebuchet MS"/>
              </a:rPr>
              <a:t>1° </a:t>
            </a:r>
            <a:r>
              <a:rPr i="1" lang="en-US" sz="2600">
                <a:solidFill>
                  <a:schemeClr val="dk1"/>
                </a:solidFill>
                <a:latin typeface="Trebuchet MS"/>
                <a:ea typeface="Trebuchet MS"/>
                <a:cs typeface="Trebuchet MS"/>
                <a:sym typeface="Trebuchet MS"/>
              </a:rPr>
              <a:t>Soit de harcèlement sexuel, constitué par des propos ou comportements à connotation sexuelle ou  </a:t>
            </a:r>
            <a:r>
              <a:rPr i="1" lang="en-US" sz="2600" u="sng">
                <a:solidFill>
                  <a:schemeClr val="dk1"/>
                </a:solidFill>
                <a:latin typeface="Trebuchet MS"/>
                <a:ea typeface="Trebuchet MS"/>
                <a:cs typeface="Trebuchet MS"/>
                <a:sym typeface="Trebuchet MS"/>
              </a:rPr>
              <a:t>sexiste ré</a:t>
            </a:r>
            <a:r>
              <a:rPr i="1" lang="en-US" sz="2600">
                <a:solidFill>
                  <a:schemeClr val="dk1"/>
                </a:solidFill>
                <a:latin typeface="Trebuchet MS"/>
                <a:ea typeface="Trebuchet MS"/>
                <a:cs typeface="Trebuchet MS"/>
                <a:sym typeface="Trebuchet MS"/>
              </a:rPr>
              <a:t>pétés qui soit portent atteinte à sa dignité en raison de leur caractère dégradant ou  humiliant, soit créent à son encontre une situation intimidante, hostile ou offensante ;</a:t>
            </a:r>
            <a:endParaRPr sz="2600">
              <a:solidFill>
                <a:schemeClr val="dk1"/>
              </a:solidFill>
              <a:latin typeface="Trebuchet MS"/>
              <a:ea typeface="Trebuchet MS"/>
              <a:cs typeface="Trebuchet MS"/>
              <a:sym typeface="Trebuchet MS"/>
            </a:endParaRPr>
          </a:p>
        </p:txBody>
      </p:sp>
      <p:sp>
        <p:nvSpPr>
          <p:cNvPr id="250" name="Google Shape;250;p16"/>
          <p:cNvSpPr txBox="1"/>
          <p:nvPr/>
        </p:nvSpPr>
        <p:spPr>
          <a:xfrm>
            <a:off x="3412078" y="3662512"/>
            <a:ext cx="14041755" cy="1854200"/>
          </a:xfrm>
          <a:prstGeom prst="rect">
            <a:avLst/>
          </a:prstGeom>
          <a:noFill/>
          <a:ln>
            <a:noFill/>
          </a:ln>
        </p:spPr>
        <p:txBody>
          <a:bodyPr anchorCtr="0" anchor="t" bIns="0" lIns="0" spcFirstLastPara="1" rIns="0" wrap="square" tIns="73650">
            <a:spAutoFit/>
          </a:bodyPr>
          <a:lstStyle/>
          <a:p>
            <a:pPr indent="0" lvl="0" marL="12700" marR="0" rtl="0" algn="just">
              <a:lnSpc>
                <a:spcPct val="100000"/>
              </a:lnSpc>
              <a:spcBef>
                <a:spcPts val="0"/>
              </a:spcBef>
              <a:spcAft>
                <a:spcPts val="0"/>
              </a:spcAft>
              <a:buNone/>
            </a:pPr>
            <a:r>
              <a:rPr i="1" lang="en-US" sz="2600">
                <a:solidFill>
                  <a:schemeClr val="dk1"/>
                </a:solidFill>
                <a:latin typeface="Trebuchet MS"/>
                <a:ea typeface="Trebuchet MS"/>
                <a:cs typeface="Trebuchet MS"/>
                <a:sym typeface="Trebuchet MS"/>
              </a:rPr>
              <a:t>Le harcèlement sexuel est également constitué :</a:t>
            </a:r>
            <a:endParaRPr sz="2600">
              <a:solidFill>
                <a:schemeClr val="dk1"/>
              </a:solidFill>
              <a:latin typeface="Trebuchet MS"/>
              <a:ea typeface="Trebuchet MS"/>
              <a:cs typeface="Trebuchet MS"/>
              <a:sym typeface="Trebuchet MS"/>
            </a:endParaRPr>
          </a:p>
          <a:p>
            <a:pPr indent="0" lvl="0" marL="12700" marR="5080" rtl="0" algn="just">
              <a:lnSpc>
                <a:spcPct val="115399"/>
              </a:lnSpc>
              <a:spcBef>
                <a:spcPts val="0"/>
              </a:spcBef>
              <a:spcAft>
                <a:spcPts val="0"/>
              </a:spcAft>
              <a:buNone/>
            </a:pPr>
            <a:r>
              <a:rPr b="1" i="1" lang="en-US" sz="2600">
                <a:solidFill>
                  <a:schemeClr val="dk1"/>
                </a:solidFill>
                <a:latin typeface="Trebuchet MS"/>
                <a:ea typeface="Trebuchet MS"/>
                <a:cs typeface="Trebuchet MS"/>
                <a:sym typeface="Trebuchet MS"/>
              </a:rPr>
              <a:t>a) </a:t>
            </a:r>
            <a:r>
              <a:rPr i="1" lang="en-US" sz="2600">
                <a:solidFill>
                  <a:schemeClr val="dk1"/>
                </a:solidFill>
                <a:latin typeface="Trebuchet MS"/>
                <a:ea typeface="Trebuchet MS"/>
                <a:cs typeface="Trebuchet MS"/>
                <a:sym typeface="Trebuchet MS"/>
              </a:rPr>
              <a:t>Lorsqu'un même salarié subit de tels propos ou comportements venant de </a:t>
            </a:r>
            <a:r>
              <a:rPr b="1" i="1" lang="en-US" sz="2600">
                <a:solidFill>
                  <a:schemeClr val="dk1"/>
                </a:solidFill>
                <a:latin typeface="Trebuchet MS"/>
                <a:ea typeface="Trebuchet MS"/>
                <a:cs typeface="Trebuchet MS"/>
                <a:sym typeface="Trebuchet MS"/>
              </a:rPr>
              <a:t>plusieurs personnes,  de manière concertée </a:t>
            </a:r>
            <a:r>
              <a:rPr i="1" lang="en-US" sz="2600">
                <a:solidFill>
                  <a:schemeClr val="dk1"/>
                </a:solidFill>
                <a:latin typeface="Trebuchet MS"/>
                <a:ea typeface="Trebuchet MS"/>
                <a:cs typeface="Trebuchet MS"/>
                <a:sym typeface="Trebuchet MS"/>
              </a:rPr>
              <a:t>ou à l'instigation de l'une d'elles, alors même que chacune de ces personnes  n'a pas agi de façon répétée ;</a:t>
            </a:r>
            <a:endParaRPr sz="2600">
              <a:solidFill>
                <a:schemeClr val="dk1"/>
              </a:solidFill>
              <a:latin typeface="Trebuchet MS"/>
              <a:ea typeface="Trebuchet MS"/>
              <a:cs typeface="Trebuchet MS"/>
              <a:sym typeface="Trebuchet MS"/>
            </a:endParaRPr>
          </a:p>
        </p:txBody>
      </p:sp>
      <p:sp>
        <p:nvSpPr>
          <p:cNvPr id="251" name="Google Shape;251;p16"/>
          <p:cNvSpPr/>
          <p:nvPr/>
        </p:nvSpPr>
        <p:spPr>
          <a:xfrm>
            <a:off x="3751707" y="8200237"/>
            <a:ext cx="13006069" cy="485775"/>
          </a:xfrm>
          <a:custGeom>
            <a:rect b="b" l="l" r="r" t="t"/>
            <a:pathLst>
              <a:path extrusionOk="0" h="485775" w="13006069">
                <a:moveTo>
                  <a:pt x="677202" y="457200"/>
                </a:moveTo>
                <a:lnTo>
                  <a:pt x="0" y="457200"/>
                </a:lnTo>
                <a:lnTo>
                  <a:pt x="0" y="485775"/>
                </a:lnTo>
                <a:lnTo>
                  <a:pt x="677202" y="485775"/>
                </a:lnTo>
                <a:lnTo>
                  <a:pt x="677202" y="457200"/>
                </a:lnTo>
                <a:close/>
              </a:path>
              <a:path extrusionOk="0" h="485775" w="13006069">
                <a:moveTo>
                  <a:pt x="5891555" y="457200"/>
                </a:moveTo>
                <a:lnTo>
                  <a:pt x="5025491" y="457200"/>
                </a:lnTo>
                <a:lnTo>
                  <a:pt x="4840287" y="457200"/>
                </a:lnTo>
                <a:lnTo>
                  <a:pt x="4840287" y="485775"/>
                </a:lnTo>
                <a:lnTo>
                  <a:pt x="5025491" y="485775"/>
                </a:lnTo>
                <a:lnTo>
                  <a:pt x="5891555" y="485775"/>
                </a:lnTo>
                <a:lnTo>
                  <a:pt x="5891555" y="457200"/>
                </a:lnTo>
                <a:close/>
              </a:path>
              <a:path extrusionOk="0" h="485775" w="13006069">
                <a:moveTo>
                  <a:pt x="13005537" y="0"/>
                </a:moveTo>
                <a:lnTo>
                  <a:pt x="11392929" y="0"/>
                </a:lnTo>
                <a:lnTo>
                  <a:pt x="10753103" y="0"/>
                </a:lnTo>
                <a:lnTo>
                  <a:pt x="9388602" y="0"/>
                </a:lnTo>
                <a:lnTo>
                  <a:pt x="9388602" y="28575"/>
                </a:lnTo>
                <a:lnTo>
                  <a:pt x="10753103" y="28575"/>
                </a:lnTo>
                <a:lnTo>
                  <a:pt x="11392929" y="28575"/>
                </a:lnTo>
                <a:lnTo>
                  <a:pt x="13005537" y="28575"/>
                </a:lnTo>
                <a:lnTo>
                  <a:pt x="13005537"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16"/>
          <p:cNvSpPr txBox="1"/>
          <p:nvPr/>
        </p:nvSpPr>
        <p:spPr>
          <a:xfrm>
            <a:off x="3412078" y="5948511"/>
            <a:ext cx="13559155" cy="3225800"/>
          </a:xfrm>
          <a:prstGeom prst="rect">
            <a:avLst/>
          </a:prstGeom>
          <a:noFill/>
          <a:ln>
            <a:noFill/>
          </a:ln>
        </p:spPr>
        <p:txBody>
          <a:bodyPr anchorCtr="0" anchor="t" bIns="0" lIns="0" spcFirstLastPara="1" rIns="0" wrap="square" tIns="12700">
            <a:spAutoFit/>
          </a:bodyPr>
          <a:lstStyle/>
          <a:p>
            <a:pPr indent="0" lvl="0" marL="12700" marR="295910" rtl="0" algn="l">
              <a:lnSpc>
                <a:spcPct val="115399"/>
              </a:lnSpc>
              <a:spcBef>
                <a:spcPts val="0"/>
              </a:spcBef>
              <a:spcAft>
                <a:spcPts val="0"/>
              </a:spcAft>
              <a:buNone/>
            </a:pPr>
            <a:r>
              <a:rPr b="1" i="1" lang="en-US" sz="2600">
                <a:solidFill>
                  <a:schemeClr val="dk1"/>
                </a:solidFill>
                <a:latin typeface="Trebuchet MS"/>
                <a:ea typeface="Trebuchet MS"/>
                <a:cs typeface="Trebuchet MS"/>
                <a:sym typeface="Trebuchet MS"/>
              </a:rPr>
              <a:t>b) </a:t>
            </a:r>
            <a:r>
              <a:rPr i="1" lang="en-US" sz="2600">
                <a:solidFill>
                  <a:schemeClr val="dk1"/>
                </a:solidFill>
                <a:latin typeface="Trebuchet MS"/>
                <a:ea typeface="Trebuchet MS"/>
                <a:cs typeface="Trebuchet MS"/>
                <a:sym typeface="Trebuchet MS"/>
              </a:rPr>
              <a:t>Lorsqu'un même salarié subit de tels propos ou comportements, successivement, </a:t>
            </a:r>
            <a:r>
              <a:rPr b="1" i="1" lang="en-US" sz="2600">
                <a:solidFill>
                  <a:schemeClr val="dk1"/>
                </a:solidFill>
                <a:latin typeface="Trebuchet MS"/>
                <a:ea typeface="Trebuchet MS"/>
                <a:cs typeface="Trebuchet MS"/>
                <a:sym typeface="Trebuchet MS"/>
              </a:rPr>
              <a:t>venant de  plusieurs personnes qui, même en l'absence de concertation, </a:t>
            </a:r>
            <a:r>
              <a:rPr i="1" lang="en-US" sz="2600">
                <a:solidFill>
                  <a:schemeClr val="dk1"/>
                </a:solidFill>
                <a:latin typeface="Trebuchet MS"/>
                <a:ea typeface="Trebuchet MS"/>
                <a:cs typeface="Trebuchet MS"/>
                <a:sym typeface="Trebuchet MS"/>
              </a:rPr>
              <a:t>savent que ces propos ou  comportements caractérisent une répétition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55"/>
              </a:spcBef>
              <a:spcAft>
                <a:spcPts val="0"/>
              </a:spcAft>
              <a:buNone/>
            </a:pPr>
            <a:r>
              <a:t/>
            </a:r>
            <a:endParaRPr sz="3050">
              <a:solidFill>
                <a:schemeClr val="dk1"/>
              </a:solidFill>
              <a:latin typeface="Trebuchet MS"/>
              <a:ea typeface="Trebuchet MS"/>
              <a:cs typeface="Trebuchet MS"/>
              <a:sym typeface="Trebuchet MS"/>
            </a:endParaRPr>
          </a:p>
          <a:p>
            <a:pPr indent="0" lvl="0" marL="12700" marR="5080" rtl="0" algn="l">
              <a:lnSpc>
                <a:spcPct val="115399"/>
              </a:lnSpc>
              <a:spcBef>
                <a:spcPts val="0"/>
              </a:spcBef>
              <a:spcAft>
                <a:spcPts val="0"/>
              </a:spcAft>
              <a:buNone/>
            </a:pPr>
            <a:r>
              <a:rPr b="1" i="1" lang="en-US" sz="2600">
                <a:solidFill>
                  <a:schemeClr val="dk1"/>
                </a:solidFill>
                <a:latin typeface="Trebuchet MS"/>
                <a:ea typeface="Trebuchet MS"/>
                <a:cs typeface="Trebuchet MS"/>
                <a:sym typeface="Trebuchet MS"/>
              </a:rPr>
              <a:t>2° </a:t>
            </a:r>
            <a:r>
              <a:rPr i="1" lang="en-US" sz="2600">
                <a:solidFill>
                  <a:schemeClr val="dk1"/>
                </a:solidFill>
                <a:latin typeface="Trebuchet MS"/>
                <a:ea typeface="Trebuchet MS"/>
                <a:cs typeface="Trebuchet MS"/>
                <a:sym typeface="Trebuchet MS"/>
              </a:rPr>
              <a:t>Soit assimilés au harcèlement sexuel, consistant en toute forme de pression grave, même non  </a:t>
            </a:r>
            <a:r>
              <a:rPr i="1" lang="en-US" sz="2600" u="sng">
                <a:solidFill>
                  <a:schemeClr val="dk1"/>
                </a:solidFill>
                <a:latin typeface="Trebuchet MS"/>
                <a:ea typeface="Trebuchet MS"/>
                <a:cs typeface="Trebuchet MS"/>
                <a:sym typeface="Trebuchet MS"/>
              </a:rPr>
              <a:t>ré</a:t>
            </a:r>
            <a:r>
              <a:rPr i="1" lang="en-US" sz="2600">
                <a:solidFill>
                  <a:schemeClr val="dk1"/>
                </a:solidFill>
                <a:latin typeface="Trebuchet MS"/>
                <a:ea typeface="Trebuchet MS"/>
                <a:cs typeface="Trebuchet MS"/>
                <a:sym typeface="Trebuchet MS"/>
              </a:rPr>
              <a:t>pétée, exercée dans le </a:t>
            </a:r>
            <a:r>
              <a:rPr i="1" lang="en-US" sz="2600" u="sng">
                <a:solidFill>
                  <a:schemeClr val="dk1"/>
                </a:solidFill>
                <a:latin typeface="Trebuchet MS"/>
                <a:ea typeface="Trebuchet MS"/>
                <a:cs typeface="Trebuchet MS"/>
                <a:sym typeface="Trebuchet MS"/>
              </a:rPr>
              <a:t>but réel ou a</a:t>
            </a:r>
            <a:r>
              <a:rPr i="1" lang="en-US" sz="2600">
                <a:solidFill>
                  <a:schemeClr val="dk1"/>
                </a:solidFill>
                <a:latin typeface="Trebuchet MS"/>
                <a:ea typeface="Trebuchet MS"/>
                <a:cs typeface="Trebuchet MS"/>
                <a:sym typeface="Trebuchet MS"/>
              </a:rPr>
              <a:t>pparent d'obtenir un acte de nature sexuelle, que celui-ci soit  recherché au profit de l'auteur des faits ou au profit d'un tiers.</a:t>
            </a:r>
            <a:endParaRPr sz="2600">
              <a:solidFill>
                <a:schemeClr val="dk1"/>
              </a:solidFill>
              <a:latin typeface="Trebuchet MS"/>
              <a:ea typeface="Trebuchet MS"/>
              <a:cs typeface="Trebuchet MS"/>
              <a:sym typeface="Trebuchet MS"/>
            </a:endParaRPr>
          </a:p>
        </p:txBody>
      </p:sp>
      <p:sp>
        <p:nvSpPr>
          <p:cNvPr id="253" name="Google Shape;253;p16"/>
          <p:cNvSpPr txBox="1"/>
          <p:nvPr/>
        </p:nvSpPr>
        <p:spPr>
          <a:xfrm>
            <a:off x="767660" y="3585140"/>
            <a:ext cx="2050414" cy="4064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500">
                <a:solidFill>
                  <a:schemeClr val="dk1"/>
                </a:solidFill>
                <a:latin typeface="Tahoma"/>
                <a:ea typeface="Tahoma"/>
                <a:cs typeface="Tahoma"/>
                <a:sym typeface="Tahoma"/>
              </a:rPr>
              <a:t>Article 1153-1</a:t>
            </a:r>
            <a:endParaRPr sz="2500">
              <a:solidFill>
                <a:schemeClr val="dk1"/>
              </a:solidFill>
              <a:latin typeface="Tahoma"/>
              <a:ea typeface="Tahoma"/>
              <a:cs typeface="Tahoma"/>
              <a:sym typeface="Tahom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7" name="Shape 257"/>
        <p:cNvGrpSpPr/>
        <p:nvPr/>
      </p:nvGrpSpPr>
      <p:grpSpPr>
        <a:xfrm>
          <a:off x="0" y="0"/>
          <a:ext cx="0" cy="0"/>
          <a:chOff x="0" y="0"/>
          <a:chExt cx="0" cy="0"/>
        </a:xfrm>
      </p:grpSpPr>
      <p:sp>
        <p:nvSpPr>
          <p:cNvPr id="258" name="Google Shape;258;p17"/>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17"/>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17"/>
          <p:cNvSpPr txBox="1"/>
          <p:nvPr/>
        </p:nvSpPr>
        <p:spPr>
          <a:xfrm>
            <a:off x="94753" y="168370"/>
            <a:ext cx="1099248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261" name="Google Shape;261;p17"/>
          <p:cNvSpPr txBox="1"/>
          <p:nvPr>
            <p:ph type="title"/>
          </p:nvPr>
        </p:nvSpPr>
        <p:spPr>
          <a:xfrm>
            <a:off x="1016000" y="1273511"/>
            <a:ext cx="16256000" cy="2006600"/>
          </a:xfrm>
          <a:prstGeom prst="rect">
            <a:avLst/>
          </a:prstGeom>
          <a:noFill/>
          <a:ln>
            <a:noFill/>
          </a:ln>
        </p:spPr>
        <p:txBody>
          <a:bodyPr anchorCtr="0" anchor="t" bIns="0" lIns="0" spcFirstLastPara="1" rIns="0" wrap="square" tIns="12700">
            <a:spAutoFit/>
          </a:bodyPr>
          <a:lstStyle/>
          <a:p>
            <a:pPr indent="0" lvl="0" marL="12700" marR="5080" rtl="0" algn="l">
              <a:lnSpc>
                <a:spcPct val="116100"/>
              </a:lnSpc>
              <a:spcBef>
                <a:spcPts val="0"/>
              </a:spcBef>
              <a:spcAft>
                <a:spcPts val="0"/>
              </a:spcAft>
              <a:buNone/>
            </a:pPr>
            <a:r>
              <a:rPr lang="en-US" sz="2800"/>
              <a:t>La caractérisation de faits de harcèlement sexuel, en droit du travail, ne suppose pas l'existence  d'un </a:t>
            </a:r>
            <a:r>
              <a:rPr b="1" lang="en-US" sz="2800">
                <a:latin typeface="Trebuchet MS"/>
                <a:ea typeface="Trebuchet MS"/>
                <a:cs typeface="Trebuchet MS"/>
                <a:sym typeface="Trebuchet MS"/>
              </a:rPr>
              <a:t>élément intentionnel</a:t>
            </a:r>
            <a:r>
              <a:rPr lang="en-US" sz="2800"/>
              <a:t>.</a:t>
            </a:r>
            <a:endParaRPr sz="2800">
              <a:latin typeface="Trebuchet MS"/>
              <a:ea typeface="Trebuchet MS"/>
              <a:cs typeface="Trebuchet MS"/>
              <a:sym typeface="Trebuchet MS"/>
            </a:endParaRPr>
          </a:p>
          <a:p>
            <a:pPr indent="0" lvl="0" marL="12700" marR="5080" rtl="0" algn="l">
              <a:lnSpc>
                <a:spcPct val="116100"/>
              </a:lnSpc>
              <a:spcBef>
                <a:spcPts val="0"/>
              </a:spcBef>
              <a:spcAft>
                <a:spcPts val="0"/>
              </a:spcAft>
              <a:buNone/>
            </a:pPr>
            <a:r>
              <a:rPr b="1" lang="en-US" sz="2800">
                <a:latin typeface="Trebuchet MS"/>
                <a:ea typeface="Trebuchet MS"/>
                <a:cs typeface="Trebuchet MS"/>
                <a:sym typeface="Trebuchet MS"/>
              </a:rPr>
              <a:t>MAIS </a:t>
            </a:r>
            <a:r>
              <a:rPr lang="en-US" sz="2800"/>
              <a:t>si le juge pénal constate l'absence d'élément intentionnel, cela ne prive pas le juge civil de la  possibilité de caractériser des faits de harcèlement sexuel.</a:t>
            </a:r>
            <a:endParaRPr sz="2800">
              <a:latin typeface="Trebuchet MS"/>
              <a:ea typeface="Trebuchet MS"/>
              <a:cs typeface="Trebuchet MS"/>
              <a:sym typeface="Trebuchet MS"/>
            </a:endParaRPr>
          </a:p>
        </p:txBody>
      </p:sp>
      <p:pic>
        <p:nvPicPr>
          <p:cNvPr id="262" name="Google Shape;262;p17"/>
          <p:cNvPicPr preferRelativeResize="0"/>
          <p:nvPr/>
        </p:nvPicPr>
        <p:blipFill rotWithShape="1">
          <a:blip r:embed="rId3">
            <a:alphaModFix/>
          </a:blip>
          <a:srcRect b="0" l="0" r="0" t="0"/>
          <a:stretch/>
        </p:blipFill>
        <p:spPr>
          <a:xfrm>
            <a:off x="1314449" y="4592026"/>
            <a:ext cx="123825" cy="123824"/>
          </a:xfrm>
          <a:prstGeom prst="rect">
            <a:avLst/>
          </a:prstGeom>
          <a:noFill/>
          <a:ln>
            <a:noFill/>
          </a:ln>
        </p:spPr>
      </p:pic>
      <p:pic>
        <p:nvPicPr>
          <p:cNvPr id="263" name="Google Shape;263;p17"/>
          <p:cNvPicPr preferRelativeResize="0"/>
          <p:nvPr/>
        </p:nvPicPr>
        <p:blipFill rotWithShape="1">
          <a:blip r:embed="rId3">
            <a:alphaModFix/>
          </a:blip>
          <a:srcRect b="0" l="0" r="0" t="0"/>
          <a:stretch/>
        </p:blipFill>
        <p:spPr>
          <a:xfrm>
            <a:off x="1314449" y="5087326"/>
            <a:ext cx="123825" cy="123824"/>
          </a:xfrm>
          <a:prstGeom prst="rect">
            <a:avLst/>
          </a:prstGeom>
          <a:noFill/>
          <a:ln>
            <a:noFill/>
          </a:ln>
        </p:spPr>
      </p:pic>
      <p:pic>
        <p:nvPicPr>
          <p:cNvPr id="264" name="Google Shape;264;p17"/>
          <p:cNvPicPr preferRelativeResize="0"/>
          <p:nvPr/>
        </p:nvPicPr>
        <p:blipFill rotWithShape="1">
          <a:blip r:embed="rId3">
            <a:alphaModFix/>
          </a:blip>
          <a:srcRect b="0" l="0" r="0" t="0"/>
          <a:stretch/>
        </p:blipFill>
        <p:spPr>
          <a:xfrm>
            <a:off x="1314449" y="5582625"/>
            <a:ext cx="123825" cy="123824"/>
          </a:xfrm>
          <a:prstGeom prst="rect">
            <a:avLst/>
          </a:prstGeom>
          <a:noFill/>
          <a:ln>
            <a:noFill/>
          </a:ln>
        </p:spPr>
      </p:pic>
      <p:pic>
        <p:nvPicPr>
          <p:cNvPr id="265" name="Google Shape;265;p17"/>
          <p:cNvPicPr preferRelativeResize="0"/>
          <p:nvPr/>
        </p:nvPicPr>
        <p:blipFill rotWithShape="1">
          <a:blip r:embed="rId3">
            <a:alphaModFix/>
          </a:blip>
          <a:srcRect b="0" l="0" r="0" t="0"/>
          <a:stretch/>
        </p:blipFill>
        <p:spPr>
          <a:xfrm>
            <a:off x="1314449" y="7159328"/>
            <a:ext cx="123825" cy="123824"/>
          </a:xfrm>
          <a:prstGeom prst="rect">
            <a:avLst/>
          </a:prstGeom>
          <a:noFill/>
          <a:ln>
            <a:noFill/>
          </a:ln>
        </p:spPr>
      </p:pic>
      <p:pic>
        <p:nvPicPr>
          <p:cNvPr id="266" name="Google Shape;266;p17"/>
          <p:cNvPicPr preferRelativeResize="0"/>
          <p:nvPr/>
        </p:nvPicPr>
        <p:blipFill rotWithShape="1">
          <a:blip r:embed="rId3">
            <a:alphaModFix/>
          </a:blip>
          <a:srcRect b="0" l="0" r="0" t="0"/>
          <a:stretch/>
        </p:blipFill>
        <p:spPr>
          <a:xfrm>
            <a:off x="1314449" y="7654628"/>
            <a:ext cx="123825" cy="123824"/>
          </a:xfrm>
          <a:prstGeom prst="rect">
            <a:avLst/>
          </a:prstGeom>
          <a:noFill/>
          <a:ln>
            <a:noFill/>
          </a:ln>
        </p:spPr>
      </p:pic>
      <p:pic>
        <p:nvPicPr>
          <p:cNvPr id="267" name="Google Shape;267;p17"/>
          <p:cNvPicPr preferRelativeResize="0"/>
          <p:nvPr/>
        </p:nvPicPr>
        <p:blipFill rotWithShape="1">
          <a:blip r:embed="rId4">
            <a:alphaModFix/>
          </a:blip>
          <a:srcRect b="0" l="0" r="0" t="0"/>
          <a:stretch/>
        </p:blipFill>
        <p:spPr>
          <a:xfrm>
            <a:off x="1314449" y="8645228"/>
            <a:ext cx="123825" cy="123824"/>
          </a:xfrm>
          <a:prstGeom prst="rect">
            <a:avLst/>
          </a:prstGeom>
          <a:noFill/>
          <a:ln>
            <a:noFill/>
          </a:ln>
        </p:spPr>
      </p:pic>
      <p:sp>
        <p:nvSpPr>
          <p:cNvPr id="268" name="Google Shape;268;p17"/>
          <p:cNvSpPr txBox="1"/>
          <p:nvPr/>
        </p:nvSpPr>
        <p:spPr>
          <a:xfrm>
            <a:off x="1016000" y="3840814"/>
            <a:ext cx="16256000" cy="5564505"/>
          </a:xfrm>
          <a:prstGeom prst="rect">
            <a:avLst/>
          </a:prstGeom>
          <a:noFill/>
          <a:ln>
            <a:noFill/>
          </a:ln>
        </p:spPr>
        <p:txBody>
          <a:bodyPr anchorCtr="0" anchor="t" bIns="0" lIns="0" spcFirstLastPara="1" rIns="0" wrap="square" tIns="81275">
            <a:spAutoFit/>
          </a:bodyPr>
          <a:lstStyle/>
          <a:p>
            <a:pPr indent="0" lvl="0" marL="12700" marR="0" rtl="0" algn="l">
              <a:lnSpc>
                <a:spcPct val="100000"/>
              </a:lnSpc>
              <a:spcBef>
                <a:spcPts val="0"/>
              </a:spcBef>
              <a:spcAft>
                <a:spcPts val="0"/>
              </a:spcAft>
              <a:buNone/>
            </a:pPr>
            <a:r>
              <a:rPr lang="en-US" sz="2800">
                <a:solidFill>
                  <a:schemeClr val="dk1"/>
                </a:solidFill>
                <a:latin typeface="Tahoma"/>
                <a:ea typeface="Tahoma"/>
                <a:cs typeface="Tahoma"/>
                <a:sym typeface="Tahoma"/>
              </a:rPr>
              <a:t>Comportements de toute nature, </a:t>
            </a:r>
            <a:r>
              <a:rPr b="1" lang="en-US" sz="2800">
                <a:solidFill>
                  <a:schemeClr val="dk1"/>
                </a:solidFill>
                <a:latin typeface="Trebuchet MS"/>
                <a:ea typeface="Trebuchet MS"/>
                <a:cs typeface="Trebuchet MS"/>
                <a:sym typeface="Trebuchet MS"/>
              </a:rPr>
              <a:t>exprimés de vive voix ou par écrit </a:t>
            </a:r>
            <a:r>
              <a:rPr lang="en-US" sz="2800">
                <a:solidFill>
                  <a:schemeClr val="dk1"/>
                </a:solidFill>
                <a:latin typeface="Tahoma"/>
                <a:ea typeface="Tahoma"/>
                <a:cs typeface="Tahoma"/>
                <a:sym typeface="Tahoma"/>
              </a:rPr>
              <a:t>:</a:t>
            </a:r>
            <a:endParaRPr sz="2800">
              <a:solidFill>
                <a:schemeClr val="dk1"/>
              </a:solidFill>
              <a:latin typeface="Tahoma"/>
              <a:ea typeface="Tahoma"/>
              <a:cs typeface="Tahoma"/>
              <a:sym typeface="Tahoma"/>
            </a:endParaRPr>
          </a:p>
          <a:p>
            <a:pPr indent="0" lvl="0" marL="616585" marR="0" rtl="0" algn="l">
              <a:lnSpc>
                <a:spcPct val="100000"/>
              </a:lnSpc>
              <a:spcBef>
                <a:spcPts val="540"/>
              </a:spcBef>
              <a:spcAft>
                <a:spcPts val="0"/>
              </a:spcAft>
              <a:buNone/>
            </a:pPr>
            <a:r>
              <a:rPr b="1" lang="en-US" sz="2800">
                <a:solidFill>
                  <a:schemeClr val="dk1"/>
                </a:solidFill>
                <a:latin typeface="Trebuchet MS"/>
                <a:ea typeface="Trebuchet MS"/>
                <a:cs typeface="Trebuchet MS"/>
                <a:sym typeface="Trebuchet MS"/>
              </a:rPr>
              <a:t>propos </a:t>
            </a:r>
            <a:r>
              <a:rPr lang="en-US" sz="2800">
                <a:solidFill>
                  <a:schemeClr val="dk1"/>
                </a:solidFill>
                <a:latin typeface="Tahoma"/>
                <a:ea typeface="Tahoma"/>
                <a:cs typeface="Tahoma"/>
                <a:sym typeface="Tahoma"/>
              </a:rPr>
              <a:t>à connotation sexuelle ou sexiste</a:t>
            </a:r>
            <a:endParaRPr sz="2800">
              <a:solidFill>
                <a:schemeClr val="dk1"/>
              </a:solidFill>
              <a:latin typeface="Tahoma"/>
              <a:ea typeface="Tahoma"/>
              <a:cs typeface="Tahoma"/>
              <a:sym typeface="Tahoma"/>
            </a:endParaRPr>
          </a:p>
          <a:p>
            <a:pPr indent="0" lvl="0" marL="616585" marR="0" rtl="0" algn="l">
              <a:lnSpc>
                <a:spcPct val="100000"/>
              </a:lnSpc>
              <a:spcBef>
                <a:spcPts val="540"/>
              </a:spcBef>
              <a:spcAft>
                <a:spcPts val="0"/>
              </a:spcAft>
              <a:buNone/>
            </a:pPr>
            <a:r>
              <a:rPr b="1" lang="en-US" sz="2800">
                <a:solidFill>
                  <a:schemeClr val="dk1"/>
                </a:solidFill>
                <a:latin typeface="Trebuchet MS"/>
                <a:ea typeface="Trebuchet MS"/>
                <a:cs typeface="Trebuchet MS"/>
                <a:sym typeface="Trebuchet MS"/>
              </a:rPr>
              <a:t>gestes </a:t>
            </a:r>
            <a:r>
              <a:rPr lang="en-US" sz="2800">
                <a:solidFill>
                  <a:schemeClr val="dk1"/>
                </a:solidFill>
                <a:latin typeface="Tahoma"/>
                <a:ea typeface="Tahoma"/>
                <a:cs typeface="Tahoma"/>
                <a:sym typeface="Tahoma"/>
              </a:rPr>
              <a:t>à connotation sexuelle ou sexiste</a:t>
            </a:r>
            <a:endParaRPr sz="2800">
              <a:solidFill>
                <a:schemeClr val="dk1"/>
              </a:solidFill>
              <a:latin typeface="Tahoma"/>
              <a:ea typeface="Tahoma"/>
              <a:cs typeface="Tahoma"/>
              <a:sym typeface="Tahoma"/>
            </a:endParaRPr>
          </a:p>
          <a:p>
            <a:pPr indent="0" lvl="0" marL="616585" marR="0" rtl="0" algn="l">
              <a:lnSpc>
                <a:spcPct val="100000"/>
              </a:lnSpc>
              <a:spcBef>
                <a:spcPts val="540"/>
              </a:spcBef>
              <a:spcAft>
                <a:spcPts val="0"/>
              </a:spcAft>
              <a:buNone/>
            </a:pPr>
            <a:r>
              <a:rPr b="1" lang="en-US" sz="2800">
                <a:solidFill>
                  <a:schemeClr val="dk1"/>
                </a:solidFill>
                <a:latin typeface="Trebuchet MS"/>
                <a:ea typeface="Trebuchet MS"/>
                <a:cs typeface="Trebuchet MS"/>
                <a:sym typeface="Trebuchet MS"/>
              </a:rPr>
              <a:t>envois, remises de courriers ou d’objets </a:t>
            </a:r>
            <a:r>
              <a:rPr lang="en-US" sz="2800">
                <a:solidFill>
                  <a:schemeClr val="dk1"/>
                </a:solidFill>
                <a:latin typeface="Tahoma"/>
                <a:ea typeface="Tahoma"/>
                <a:cs typeface="Tahoma"/>
                <a:sym typeface="Tahoma"/>
              </a:rPr>
              <a:t>à connotation sexuelle ou sexiste</a:t>
            </a:r>
            <a:endParaRPr sz="2800">
              <a:solidFill>
                <a:schemeClr val="dk1"/>
              </a:solidFill>
              <a:latin typeface="Tahoma"/>
              <a:ea typeface="Tahoma"/>
              <a:cs typeface="Tahoma"/>
              <a:sym typeface="Tahoma"/>
            </a:endParaRPr>
          </a:p>
          <a:p>
            <a:pPr indent="0" lvl="0" marL="0" marR="0" rtl="0" algn="l">
              <a:lnSpc>
                <a:spcPct val="100000"/>
              </a:lnSpc>
              <a:spcBef>
                <a:spcPts val="25"/>
              </a:spcBef>
              <a:spcAft>
                <a:spcPts val="0"/>
              </a:spcAft>
              <a:buNone/>
            </a:pPr>
            <a:r>
              <a:t/>
            </a:r>
            <a:endParaRPr sz="4250">
              <a:solidFill>
                <a:schemeClr val="dk1"/>
              </a:solidFill>
              <a:latin typeface="Tahoma"/>
              <a:ea typeface="Tahoma"/>
              <a:cs typeface="Tahoma"/>
              <a:sym typeface="Tahoma"/>
            </a:endParaRPr>
          </a:p>
          <a:p>
            <a:pPr indent="0" lvl="0" marL="12700" marR="0" rtl="0" algn="l">
              <a:lnSpc>
                <a:spcPct val="100000"/>
              </a:lnSpc>
              <a:spcBef>
                <a:spcPts val="0"/>
              </a:spcBef>
              <a:spcAft>
                <a:spcPts val="0"/>
              </a:spcAft>
              <a:buNone/>
            </a:pPr>
            <a:r>
              <a:rPr lang="en-US" sz="2800">
                <a:solidFill>
                  <a:schemeClr val="dk1"/>
                </a:solidFill>
                <a:latin typeface="Tahoma"/>
                <a:ea typeface="Tahoma"/>
                <a:cs typeface="Tahoma"/>
                <a:sym typeface="Tahoma"/>
              </a:rPr>
              <a:t>Ces propos ou comportements doivent :</a:t>
            </a:r>
            <a:endParaRPr sz="2800">
              <a:solidFill>
                <a:schemeClr val="dk1"/>
              </a:solidFill>
              <a:latin typeface="Tahoma"/>
              <a:ea typeface="Tahoma"/>
              <a:cs typeface="Tahoma"/>
              <a:sym typeface="Tahoma"/>
            </a:endParaRPr>
          </a:p>
          <a:p>
            <a:pPr indent="0" lvl="0" marL="616585" marR="5080" rtl="0" algn="l">
              <a:lnSpc>
                <a:spcPct val="116100"/>
              </a:lnSpc>
              <a:spcBef>
                <a:spcPts val="0"/>
              </a:spcBef>
              <a:spcAft>
                <a:spcPts val="0"/>
              </a:spcAft>
              <a:buNone/>
            </a:pPr>
            <a:r>
              <a:rPr b="1" lang="en-US" sz="2800">
                <a:solidFill>
                  <a:schemeClr val="dk1"/>
                </a:solidFill>
                <a:latin typeface="Trebuchet MS"/>
                <a:ea typeface="Trebuchet MS"/>
                <a:cs typeface="Trebuchet MS"/>
                <a:sym typeface="Trebuchet MS"/>
              </a:rPr>
              <a:t>soit </a:t>
            </a:r>
            <a:r>
              <a:rPr lang="en-US" sz="2800">
                <a:solidFill>
                  <a:schemeClr val="dk1"/>
                </a:solidFill>
                <a:latin typeface="Tahoma"/>
                <a:ea typeface="Tahoma"/>
                <a:cs typeface="Tahoma"/>
                <a:sym typeface="Tahoma"/>
              </a:rPr>
              <a:t>porter atteinte à la dignité du salarié en raison de leur caractère dégradant ou humiliant  </a:t>
            </a:r>
            <a:r>
              <a:rPr b="1" lang="en-US" sz="2800">
                <a:solidFill>
                  <a:schemeClr val="dk1"/>
                </a:solidFill>
                <a:latin typeface="Trebuchet MS"/>
                <a:ea typeface="Trebuchet MS"/>
                <a:cs typeface="Trebuchet MS"/>
                <a:sym typeface="Trebuchet MS"/>
              </a:rPr>
              <a:t>soit	</a:t>
            </a:r>
            <a:r>
              <a:rPr lang="en-US" sz="2800">
                <a:solidFill>
                  <a:schemeClr val="dk1"/>
                </a:solidFill>
                <a:latin typeface="Tahoma"/>
                <a:ea typeface="Tahoma"/>
                <a:cs typeface="Tahoma"/>
                <a:sym typeface="Tahoma"/>
              </a:rPr>
              <a:t>créer	à	son	encontre	une	situation	intimidante,	hostile	ou	offensante	(rendant  insupportables les conditions de travail)</a:t>
            </a:r>
            <a:endParaRPr sz="2800">
              <a:solidFill>
                <a:schemeClr val="dk1"/>
              </a:solidFill>
              <a:latin typeface="Tahoma"/>
              <a:ea typeface="Tahoma"/>
              <a:cs typeface="Tahoma"/>
              <a:sym typeface="Tahoma"/>
            </a:endParaRPr>
          </a:p>
          <a:p>
            <a:pPr indent="0" lvl="0" marL="616585" marR="5080" rtl="0" algn="l">
              <a:lnSpc>
                <a:spcPct val="116100"/>
              </a:lnSpc>
              <a:spcBef>
                <a:spcPts val="0"/>
              </a:spcBef>
              <a:spcAft>
                <a:spcPts val="0"/>
              </a:spcAft>
              <a:buNone/>
            </a:pPr>
            <a:r>
              <a:rPr b="1" lang="en-US" sz="2800">
                <a:solidFill>
                  <a:schemeClr val="dk1"/>
                </a:solidFill>
                <a:latin typeface="Trebuchet MS"/>
                <a:ea typeface="Trebuchet MS"/>
                <a:cs typeface="Trebuchet MS"/>
                <a:sym typeface="Trebuchet MS"/>
              </a:rPr>
              <a:t>soit	</a:t>
            </a:r>
            <a:r>
              <a:rPr lang="en-US" sz="2800">
                <a:solidFill>
                  <a:schemeClr val="dk1"/>
                </a:solidFill>
                <a:latin typeface="Tahoma"/>
                <a:ea typeface="Tahoma"/>
                <a:cs typeface="Tahoma"/>
                <a:sym typeface="Tahoma"/>
              </a:rPr>
              <a:t>le comportement de harcèlement sexuel suppose que le ou la salarié(e) ne consente pas  aux agissements</a:t>
            </a:r>
            <a:endParaRPr sz="2800">
              <a:solidFill>
                <a:schemeClr val="dk1"/>
              </a:solidFill>
              <a:latin typeface="Tahoma"/>
              <a:ea typeface="Tahoma"/>
              <a:cs typeface="Tahoma"/>
              <a:sym typeface="Tahom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72" name="Shape 272"/>
        <p:cNvGrpSpPr/>
        <p:nvPr/>
      </p:nvGrpSpPr>
      <p:grpSpPr>
        <a:xfrm>
          <a:off x="0" y="0"/>
          <a:ext cx="0" cy="0"/>
          <a:chOff x="0" y="0"/>
          <a:chExt cx="0" cy="0"/>
        </a:xfrm>
      </p:grpSpPr>
      <p:sp>
        <p:nvSpPr>
          <p:cNvPr id="273" name="Google Shape;273;p18"/>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p18"/>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 name="Google Shape;275;p18"/>
          <p:cNvSpPr txBox="1"/>
          <p:nvPr/>
        </p:nvSpPr>
        <p:spPr>
          <a:xfrm>
            <a:off x="94753" y="168370"/>
            <a:ext cx="1099248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276" name="Google Shape;276;p18"/>
          <p:cNvSpPr/>
          <p:nvPr/>
        </p:nvSpPr>
        <p:spPr>
          <a:xfrm>
            <a:off x="2002233" y="2267164"/>
            <a:ext cx="534670" cy="28575"/>
          </a:xfrm>
          <a:custGeom>
            <a:rect b="b" l="l" r="r" t="t"/>
            <a:pathLst>
              <a:path extrusionOk="0" h="28575" w="534669">
                <a:moveTo>
                  <a:pt x="534095" y="28574"/>
                </a:moveTo>
                <a:lnTo>
                  <a:pt x="0" y="28574"/>
                </a:lnTo>
                <a:lnTo>
                  <a:pt x="0" y="0"/>
                </a:lnTo>
                <a:lnTo>
                  <a:pt x="534095" y="0"/>
                </a:lnTo>
                <a:lnTo>
                  <a:pt x="534095" y="285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 name="Google Shape;277;p18"/>
          <p:cNvSpPr txBox="1"/>
          <p:nvPr>
            <p:ph type="title"/>
          </p:nvPr>
        </p:nvSpPr>
        <p:spPr>
          <a:xfrm>
            <a:off x="1016000" y="1879845"/>
            <a:ext cx="1533525" cy="4521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800" u="sng">
                <a:latin typeface="Trebuchet MS"/>
                <a:ea typeface="Trebuchet MS"/>
                <a:cs typeface="Trebuchet MS"/>
                <a:sym typeface="Trebuchet MS"/>
              </a:rPr>
              <a:t>Exem</a:t>
            </a:r>
            <a:r>
              <a:rPr lang="en-US" sz="2800">
                <a:latin typeface="Trebuchet MS"/>
                <a:ea typeface="Trebuchet MS"/>
                <a:cs typeface="Trebuchet MS"/>
                <a:sym typeface="Trebuchet MS"/>
              </a:rPr>
              <a:t>ples</a:t>
            </a:r>
            <a:endParaRPr sz="2800">
              <a:latin typeface="Trebuchet MS"/>
              <a:ea typeface="Trebuchet MS"/>
              <a:cs typeface="Trebuchet MS"/>
              <a:sym typeface="Trebuchet MS"/>
            </a:endParaRPr>
          </a:p>
        </p:txBody>
      </p:sp>
      <p:pic>
        <p:nvPicPr>
          <p:cNvPr id="278" name="Google Shape;278;p18"/>
          <p:cNvPicPr preferRelativeResize="0"/>
          <p:nvPr/>
        </p:nvPicPr>
        <p:blipFill rotWithShape="1">
          <a:blip r:embed="rId3">
            <a:alphaModFix/>
          </a:blip>
          <a:srcRect b="0" l="0" r="0" t="0"/>
          <a:stretch/>
        </p:blipFill>
        <p:spPr>
          <a:xfrm>
            <a:off x="1390649" y="3105364"/>
            <a:ext cx="85725" cy="85724"/>
          </a:xfrm>
          <a:prstGeom prst="rect">
            <a:avLst/>
          </a:prstGeom>
          <a:noFill/>
          <a:ln>
            <a:noFill/>
          </a:ln>
        </p:spPr>
      </p:pic>
      <p:pic>
        <p:nvPicPr>
          <p:cNvPr id="279" name="Google Shape;279;p18"/>
          <p:cNvPicPr preferRelativeResize="0"/>
          <p:nvPr/>
        </p:nvPicPr>
        <p:blipFill rotWithShape="1">
          <a:blip r:embed="rId3">
            <a:alphaModFix/>
          </a:blip>
          <a:srcRect b="0" l="0" r="0" t="0"/>
          <a:stretch/>
        </p:blipFill>
        <p:spPr>
          <a:xfrm>
            <a:off x="1390649" y="4095963"/>
            <a:ext cx="85725" cy="85724"/>
          </a:xfrm>
          <a:prstGeom prst="rect">
            <a:avLst/>
          </a:prstGeom>
          <a:noFill/>
          <a:ln>
            <a:noFill/>
          </a:ln>
        </p:spPr>
      </p:pic>
      <p:pic>
        <p:nvPicPr>
          <p:cNvPr id="280" name="Google Shape;280;p18"/>
          <p:cNvPicPr preferRelativeResize="0"/>
          <p:nvPr/>
        </p:nvPicPr>
        <p:blipFill rotWithShape="1">
          <a:blip r:embed="rId4">
            <a:alphaModFix/>
          </a:blip>
          <a:srcRect b="0" l="0" r="0" t="0"/>
          <a:stretch/>
        </p:blipFill>
        <p:spPr>
          <a:xfrm>
            <a:off x="1390649" y="5581863"/>
            <a:ext cx="85725" cy="85724"/>
          </a:xfrm>
          <a:prstGeom prst="rect">
            <a:avLst/>
          </a:prstGeom>
          <a:noFill/>
          <a:ln>
            <a:noFill/>
          </a:ln>
        </p:spPr>
      </p:pic>
      <p:pic>
        <p:nvPicPr>
          <p:cNvPr id="281" name="Google Shape;281;p18"/>
          <p:cNvPicPr preferRelativeResize="0"/>
          <p:nvPr/>
        </p:nvPicPr>
        <p:blipFill rotWithShape="1">
          <a:blip r:embed="rId3">
            <a:alphaModFix/>
          </a:blip>
          <a:srcRect b="0" l="0" r="0" t="0"/>
          <a:stretch/>
        </p:blipFill>
        <p:spPr>
          <a:xfrm>
            <a:off x="1390649" y="7067763"/>
            <a:ext cx="85725" cy="85724"/>
          </a:xfrm>
          <a:prstGeom prst="rect">
            <a:avLst/>
          </a:prstGeom>
          <a:noFill/>
          <a:ln>
            <a:noFill/>
          </a:ln>
        </p:spPr>
      </p:pic>
      <p:sp>
        <p:nvSpPr>
          <p:cNvPr id="282" name="Google Shape;282;p18"/>
          <p:cNvSpPr txBox="1"/>
          <p:nvPr/>
        </p:nvSpPr>
        <p:spPr>
          <a:xfrm>
            <a:off x="1620390" y="2870445"/>
            <a:ext cx="15652115" cy="5405120"/>
          </a:xfrm>
          <a:prstGeom prst="rect">
            <a:avLst/>
          </a:prstGeom>
          <a:noFill/>
          <a:ln>
            <a:noFill/>
          </a:ln>
        </p:spPr>
        <p:txBody>
          <a:bodyPr anchorCtr="0" anchor="t" bIns="0" lIns="0" spcFirstLastPara="1" rIns="0" wrap="square" tIns="12700">
            <a:spAutoFit/>
          </a:bodyPr>
          <a:lstStyle/>
          <a:p>
            <a:pPr indent="0" lvl="0" marL="12700" marR="0" rtl="0" algn="just">
              <a:lnSpc>
                <a:spcPct val="100000"/>
              </a:lnSpc>
              <a:spcBef>
                <a:spcPts val="0"/>
              </a:spcBef>
              <a:spcAft>
                <a:spcPts val="0"/>
              </a:spcAft>
              <a:buNone/>
            </a:pPr>
            <a:r>
              <a:rPr lang="en-US" sz="2800">
                <a:solidFill>
                  <a:schemeClr val="dk1"/>
                </a:solidFill>
                <a:latin typeface="Trebuchet MS"/>
                <a:ea typeface="Trebuchet MS"/>
                <a:cs typeface="Trebuchet MS"/>
                <a:sym typeface="Trebuchet MS"/>
              </a:rPr>
              <a:t>Placer en évidence sur le bureau d'une personne des revues pornographiques</a:t>
            </a:r>
            <a:endParaRPr sz="2800">
              <a:solidFill>
                <a:schemeClr val="dk1"/>
              </a:solidFill>
              <a:latin typeface="Trebuchet MS"/>
              <a:ea typeface="Trebuchet MS"/>
              <a:cs typeface="Trebuchet MS"/>
              <a:sym typeface="Trebuchet MS"/>
            </a:endParaRPr>
          </a:p>
          <a:p>
            <a:pPr indent="0" lvl="0" marL="0" marR="0" rtl="0" algn="l">
              <a:lnSpc>
                <a:spcPct val="100000"/>
              </a:lnSpc>
              <a:spcBef>
                <a:spcPts val="5"/>
              </a:spcBef>
              <a:spcAft>
                <a:spcPts val="0"/>
              </a:spcAft>
              <a:buNone/>
            </a:pPr>
            <a:r>
              <a:t/>
            </a:r>
            <a:endParaRPr sz="3350">
              <a:solidFill>
                <a:schemeClr val="dk1"/>
              </a:solidFill>
              <a:latin typeface="Trebuchet MS"/>
              <a:ea typeface="Trebuchet MS"/>
              <a:cs typeface="Trebuchet MS"/>
              <a:sym typeface="Trebuchet MS"/>
            </a:endParaRPr>
          </a:p>
          <a:p>
            <a:pPr indent="0" lvl="0" marL="12700" marR="5080" rtl="0" algn="just">
              <a:lnSpc>
                <a:spcPct val="116100"/>
              </a:lnSpc>
              <a:spcBef>
                <a:spcPts val="0"/>
              </a:spcBef>
              <a:spcAft>
                <a:spcPts val="0"/>
              </a:spcAft>
              <a:buNone/>
            </a:pPr>
            <a:r>
              <a:rPr lang="en-US" sz="2800">
                <a:solidFill>
                  <a:schemeClr val="dk1"/>
                </a:solidFill>
                <a:latin typeface="Trebuchet MS"/>
                <a:ea typeface="Trebuchet MS"/>
                <a:cs typeface="Trebuchet MS"/>
                <a:sym typeface="Trebuchet MS"/>
              </a:rPr>
              <a:t>Envoi de mails avec propos à caractère sexuel à une ou plusieurs salariées - même envoyés en  dehors des heures de travail</a:t>
            </a:r>
            <a:endParaRPr sz="2800">
              <a:solidFill>
                <a:schemeClr val="dk1"/>
              </a:solidFill>
              <a:latin typeface="Trebuchet MS"/>
              <a:ea typeface="Trebuchet MS"/>
              <a:cs typeface="Trebuchet MS"/>
              <a:sym typeface="Trebuchet MS"/>
            </a:endParaRPr>
          </a:p>
          <a:p>
            <a:pPr indent="0" lvl="0" marL="0" marR="0" rtl="0" algn="l">
              <a:lnSpc>
                <a:spcPct val="100000"/>
              </a:lnSpc>
              <a:spcBef>
                <a:spcPts val="10"/>
              </a:spcBef>
              <a:spcAft>
                <a:spcPts val="0"/>
              </a:spcAft>
              <a:buNone/>
            </a:pPr>
            <a:r>
              <a:t/>
            </a:r>
            <a:endParaRPr sz="3350">
              <a:solidFill>
                <a:schemeClr val="dk1"/>
              </a:solidFill>
              <a:latin typeface="Trebuchet MS"/>
              <a:ea typeface="Trebuchet MS"/>
              <a:cs typeface="Trebuchet MS"/>
              <a:sym typeface="Trebuchet MS"/>
            </a:endParaRPr>
          </a:p>
          <a:p>
            <a:pPr indent="0" lvl="0" marL="12700" marR="5080" rtl="0" algn="just">
              <a:lnSpc>
                <a:spcPct val="116100"/>
              </a:lnSpc>
              <a:spcBef>
                <a:spcPts val="0"/>
              </a:spcBef>
              <a:spcAft>
                <a:spcPts val="0"/>
              </a:spcAft>
              <a:buNone/>
            </a:pPr>
            <a:r>
              <a:rPr lang="en-US" sz="2800">
                <a:solidFill>
                  <a:schemeClr val="dk1"/>
                </a:solidFill>
                <a:latin typeface="Trebuchet MS"/>
                <a:ea typeface="Trebuchet MS"/>
                <a:cs typeface="Trebuchet MS"/>
                <a:sym typeface="Trebuchet MS"/>
              </a:rPr>
              <a:t>Un Directeur organise, sous prétexte d'un rdv professionnel avec une subordonnée de son équipe,  une rencontre dans une chambre d'hôtel - même en dehors du temps et du lieu de travail</a:t>
            </a:r>
            <a:endParaRPr sz="2800">
              <a:solidFill>
                <a:schemeClr val="dk1"/>
              </a:solidFill>
              <a:latin typeface="Trebuchet MS"/>
              <a:ea typeface="Trebuchet MS"/>
              <a:cs typeface="Trebuchet MS"/>
              <a:sym typeface="Trebuchet MS"/>
            </a:endParaRPr>
          </a:p>
          <a:p>
            <a:pPr indent="0" lvl="0" marL="0" marR="0" rtl="0" algn="l">
              <a:lnSpc>
                <a:spcPct val="100000"/>
              </a:lnSpc>
              <a:spcBef>
                <a:spcPts val="10"/>
              </a:spcBef>
              <a:spcAft>
                <a:spcPts val="0"/>
              </a:spcAft>
              <a:buNone/>
            </a:pPr>
            <a:r>
              <a:t/>
            </a:r>
            <a:endParaRPr sz="3350">
              <a:solidFill>
                <a:schemeClr val="dk1"/>
              </a:solidFill>
              <a:latin typeface="Trebuchet MS"/>
              <a:ea typeface="Trebuchet MS"/>
              <a:cs typeface="Trebuchet MS"/>
              <a:sym typeface="Trebuchet MS"/>
            </a:endParaRPr>
          </a:p>
          <a:p>
            <a:pPr indent="0" lvl="0" marL="12700" marR="5080" rtl="0" algn="just">
              <a:lnSpc>
                <a:spcPct val="116100"/>
              </a:lnSpc>
              <a:spcBef>
                <a:spcPts val="0"/>
              </a:spcBef>
              <a:spcAft>
                <a:spcPts val="0"/>
              </a:spcAft>
              <a:buNone/>
            </a:pPr>
            <a:r>
              <a:rPr lang="en-US" sz="2800">
                <a:solidFill>
                  <a:schemeClr val="dk1"/>
                </a:solidFill>
                <a:latin typeface="Trebuchet MS"/>
                <a:ea typeface="Trebuchet MS"/>
                <a:cs typeface="Trebuchet MS"/>
                <a:sym typeface="Trebuchet MS"/>
              </a:rPr>
              <a:t>Si le ou la salarié(e) a pu consentir à des relations sexuelles, il ou elle peut refuser la poursuite  de ces relations ; les agissements de harcèlement en vue d'une telle continuation peuvent donc  être qualifiés de harcèlement sexuel</a:t>
            </a:r>
            <a:endParaRPr sz="2800">
              <a:solidFill>
                <a:schemeClr val="dk1"/>
              </a:solidFill>
              <a:latin typeface="Trebuchet MS"/>
              <a:ea typeface="Trebuchet MS"/>
              <a:cs typeface="Trebuchet MS"/>
              <a:sym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6" name="Shape 286"/>
        <p:cNvGrpSpPr/>
        <p:nvPr/>
      </p:nvGrpSpPr>
      <p:grpSpPr>
        <a:xfrm>
          <a:off x="0" y="0"/>
          <a:ext cx="0" cy="0"/>
          <a:chOff x="0" y="0"/>
          <a:chExt cx="0" cy="0"/>
        </a:xfrm>
      </p:grpSpPr>
      <p:sp>
        <p:nvSpPr>
          <p:cNvPr id="287" name="Google Shape;287;p19"/>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19"/>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19"/>
          <p:cNvSpPr txBox="1"/>
          <p:nvPr/>
        </p:nvSpPr>
        <p:spPr>
          <a:xfrm>
            <a:off x="94753" y="168370"/>
            <a:ext cx="1099248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290" name="Google Shape;290;p19"/>
          <p:cNvSpPr/>
          <p:nvPr/>
        </p:nvSpPr>
        <p:spPr>
          <a:xfrm>
            <a:off x="1245812" y="1348648"/>
            <a:ext cx="11906250" cy="8287384"/>
          </a:xfrm>
          <a:custGeom>
            <a:rect b="b" l="l" r="r" t="t"/>
            <a:pathLst>
              <a:path extrusionOk="0" h="8287384" w="11906250">
                <a:moveTo>
                  <a:pt x="0" y="0"/>
                </a:moveTo>
                <a:lnTo>
                  <a:pt x="11905916" y="0"/>
                </a:lnTo>
                <a:lnTo>
                  <a:pt x="11905916" y="8286898"/>
                </a:lnTo>
                <a:lnTo>
                  <a:pt x="0" y="8286898"/>
                </a:lnTo>
                <a:lnTo>
                  <a:pt x="0" y="0"/>
                </a:lnTo>
                <a:close/>
              </a:path>
            </a:pathLst>
          </a:custGeom>
          <a:noFill/>
          <a:ln cap="flat" cmpd="sng" w="76175">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p19"/>
          <p:cNvSpPr txBox="1"/>
          <p:nvPr/>
        </p:nvSpPr>
        <p:spPr>
          <a:xfrm>
            <a:off x="1309294" y="1325775"/>
            <a:ext cx="11779250" cy="8169275"/>
          </a:xfrm>
          <a:prstGeom prst="rect">
            <a:avLst/>
          </a:prstGeom>
          <a:noFill/>
          <a:ln>
            <a:noFill/>
          </a:ln>
        </p:spPr>
        <p:txBody>
          <a:bodyPr anchorCtr="0" anchor="t" bIns="0" lIns="0" spcFirstLastPara="1" rIns="0" wrap="square" tIns="159375">
            <a:spAutoFit/>
          </a:bodyPr>
          <a:lstStyle/>
          <a:p>
            <a:pPr indent="0" lvl="0" marL="12700" marR="0" rtl="0" algn="l">
              <a:lnSpc>
                <a:spcPct val="100000"/>
              </a:lnSpc>
              <a:spcBef>
                <a:spcPts val="0"/>
              </a:spcBef>
              <a:spcAft>
                <a:spcPts val="0"/>
              </a:spcAft>
              <a:buNone/>
            </a:pPr>
            <a:r>
              <a:rPr b="1" lang="en-US" sz="2600">
                <a:solidFill>
                  <a:srgbClr val="FF0000"/>
                </a:solidFill>
                <a:latin typeface="Trebuchet MS"/>
                <a:ea typeface="Trebuchet MS"/>
                <a:cs typeface="Trebuchet MS"/>
                <a:sym typeface="Trebuchet MS"/>
              </a:rPr>
              <a:t>SÉDUCTION</a:t>
            </a:r>
            <a:endParaRPr sz="2600">
              <a:solidFill>
                <a:schemeClr val="dk1"/>
              </a:solidFill>
              <a:latin typeface="Trebuchet MS"/>
              <a:ea typeface="Trebuchet MS"/>
              <a:cs typeface="Trebuchet MS"/>
              <a:sym typeface="Trebuchet MS"/>
            </a:endParaRPr>
          </a:p>
          <a:p>
            <a:pPr indent="0" lvl="0" marL="12700" marR="5080" rtl="0" algn="just">
              <a:lnSpc>
                <a:spcPct val="137000"/>
              </a:lnSpc>
              <a:spcBef>
                <a:spcPts val="0"/>
              </a:spcBef>
              <a:spcAft>
                <a:spcPts val="0"/>
              </a:spcAft>
              <a:buNone/>
            </a:pPr>
            <a:r>
              <a:rPr lang="en-US" sz="2600">
                <a:solidFill>
                  <a:schemeClr val="dk1"/>
                </a:solidFill>
                <a:latin typeface="Tahoma"/>
                <a:ea typeface="Tahoma"/>
                <a:cs typeface="Tahoma"/>
                <a:sym typeface="Tahoma"/>
              </a:rPr>
              <a:t>Lorsqu’une personne souhaite séduire une autre personne, elle a des  propos et des comportements </a:t>
            </a:r>
            <a:r>
              <a:rPr b="1" lang="en-US" sz="2600">
                <a:solidFill>
                  <a:schemeClr val="dk1"/>
                </a:solidFill>
                <a:latin typeface="Trebuchet MS"/>
                <a:ea typeface="Trebuchet MS"/>
                <a:cs typeface="Trebuchet MS"/>
                <a:sym typeface="Trebuchet MS"/>
              </a:rPr>
              <a:t>positifs </a:t>
            </a:r>
            <a:r>
              <a:rPr lang="en-US" sz="2600">
                <a:solidFill>
                  <a:schemeClr val="dk1"/>
                </a:solidFill>
                <a:latin typeface="Tahoma"/>
                <a:ea typeface="Tahoma"/>
                <a:cs typeface="Tahoma"/>
                <a:sym typeface="Tahoma"/>
              </a:rPr>
              <a:t>et </a:t>
            </a:r>
            <a:r>
              <a:rPr b="1" lang="en-US" sz="2600">
                <a:solidFill>
                  <a:schemeClr val="dk1"/>
                </a:solidFill>
                <a:latin typeface="Trebuchet MS"/>
                <a:ea typeface="Trebuchet MS"/>
                <a:cs typeface="Trebuchet MS"/>
                <a:sym typeface="Trebuchet MS"/>
              </a:rPr>
              <a:t>respectueux</a:t>
            </a:r>
            <a:r>
              <a:rPr lang="en-US" sz="2600">
                <a:solidFill>
                  <a:schemeClr val="dk1"/>
                </a:solidFill>
                <a:latin typeface="Tahoma"/>
                <a:ea typeface="Tahoma"/>
                <a:cs typeface="Tahoma"/>
                <a:sym typeface="Tahoma"/>
              </a:rPr>
              <a:t>. Elle est attentive et  </a:t>
            </a:r>
            <a:r>
              <a:rPr b="1" lang="en-US" sz="2600">
                <a:solidFill>
                  <a:schemeClr val="dk1"/>
                </a:solidFill>
                <a:latin typeface="Trebuchet MS"/>
                <a:ea typeface="Trebuchet MS"/>
                <a:cs typeface="Trebuchet MS"/>
                <a:sym typeface="Trebuchet MS"/>
              </a:rPr>
              <a:t>à l’écoute </a:t>
            </a:r>
            <a:r>
              <a:rPr lang="en-US" sz="2600">
                <a:solidFill>
                  <a:schemeClr val="dk1"/>
                </a:solidFill>
                <a:latin typeface="Tahoma"/>
                <a:ea typeface="Tahoma"/>
                <a:cs typeface="Tahoma"/>
                <a:sym typeface="Tahoma"/>
              </a:rPr>
              <a:t>de ce que cela produit chez l’autre. Les relations souhaitées sont  </a:t>
            </a:r>
            <a:r>
              <a:rPr b="1" lang="en-US" sz="2600">
                <a:solidFill>
                  <a:schemeClr val="dk1"/>
                </a:solidFill>
                <a:latin typeface="Trebuchet MS"/>
                <a:ea typeface="Trebuchet MS"/>
                <a:cs typeface="Trebuchet MS"/>
                <a:sym typeface="Trebuchet MS"/>
              </a:rPr>
              <a:t>égalitaires </a:t>
            </a:r>
            <a:r>
              <a:rPr lang="en-US" sz="2600">
                <a:solidFill>
                  <a:schemeClr val="dk1"/>
                </a:solidFill>
                <a:latin typeface="Tahoma"/>
                <a:ea typeface="Tahoma"/>
                <a:cs typeface="Tahoma"/>
                <a:sym typeface="Tahoma"/>
              </a:rPr>
              <a:t>et </a:t>
            </a:r>
            <a:r>
              <a:rPr b="1" lang="en-US" sz="2600">
                <a:solidFill>
                  <a:schemeClr val="dk1"/>
                </a:solidFill>
                <a:latin typeface="Trebuchet MS"/>
                <a:ea typeface="Trebuchet MS"/>
                <a:cs typeface="Trebuchet MS"/>
                <a:sym typeface="Trebuchet MS"/>
              </a:rPr>
              <a:t>réciproques</a:t>
            </a:r>
            <a:r>
              <a:rPr lang="en-US" sz="2600">
                <a:solidFill>
                  <a:schemeClr val="dk1"/>
                </a:solidFill>
                <a:latin typeface="Tahoma"/>
                <a:ea typeface="Tahoma"/>
                <a:cs typeface="Tahoma"/>
                <a:sym typeface="Tahoma"/>
              </a:rPr>
              <a:t>. Le jeu de la séduction a pour règles : le </a:t>
            </a:r>
            <a:r>
              <a:rPr b="1" lang="en-US" sz="2600">
                <a:solidFill>
                  <a:schemeClr val="dk1"/>
                </a:solidFill>
                <a:latin typeface="Trebuchet MS"/>
                <a:ea typeface="Trebuchet MS"/>
                <a:cs typeface="Trebuchet MS"/>
                <a:sym typeface="Trebuchet MS"/>
              </a:rPr>
              <a:t>respect</a:t>
            </a:r>
            <a:r>
              <a:rPr lang="en-US" sz="2600">
                <a:solidFill>
                  <a:schemeClr val="dk1"/>
                </a:solidFill>
                <a:latin typeface="Tahoma"/>
                <a:ea typeface="Tahoma"/>
                <a:cs typeface="Tahoma"/>
                <a:sym typeface="Tahoma"/>
              </a:rPr>
              <a:t>,  la </a:t>
            </a:r>
            <a:r>
              <a:rPr b="1" lang="en-US" sz="2600">
                <a:solidFill>
                  <a:schemeClr val="dk1"/>
                </a:solidFill>
                <a:latin typeface="Trebuchet MS"/>
                <a:ea typeface="Trebuchet MS"/>
                <a:cs typeface="Trebuchet MS"/>
                <a:sym typeface="Trebuchet MS"/>
              </a:rPr>
              <a:t>réciprocité</a:t>
            </a:r>
            <a:r>
              <a:rPr lang="en-US" sz="2600">
                <a:solidFill>
                  <a:schemeClr val="dk1"/>
                </a:solidFill>
                <a:latin typeface="Tahoma"/>
                <a:ea typeface="Tahoma"/>
                <a:cs typeface="Tahoma"/>
                <a:sym typeface="Tahoma"/>
              </a:rPr>
              <a:t>, </a:t>
            </a:r>
            <a:r>
              <a:rPr b="1" lang="en-US" sz="2600">
                <a:solidFill>
                  <a:schemeClr val="dk1"/>
                </a:solidFill>
                <a:latin typeface="Trebuchet MS"/>
                <a:ea typeface="Trebuchet MS"/>
                <a:cs typeface="Trebuchet MS"/>
                <a:sym typeface="Trebuchet MS"/>
              </a:rPr>
              <a:t>l’égalité </a:t>
            </a:r>
            <a:r>
              <a:rPr lang="en-US" sz="2600">
                <a:solidFill>
                  <a:schemeClr val="dk1"/>
                </a:solidFill>
                <a:latin typeface="Tahoma"/>
                <a:ea typeface="Tahoma"/>
                <a:cs typeface="Tahoma"/>
                <a:sym typeface="Tahoma"/>
              </a:rPr>
              <a:t>et la </a:t>
            </a:r>
            <a:r>
              <a:rPr b="1" lang="en-US" sz="2600">
                <a:solidFill>
                  <a:schemeClr val="dk1"/>
                </a:solidFill>
                <a:latin typeface="Trebuchet MS"/>
                <a:ea typeface="Trebuchet MS"/>
                <a:cs typeface="Trebuchet MS"/>
                <a:sym typeface="Trebuchet MS"/>
              </a:rPr>
              <a:t>sécurité</a:t>
            </a:r>
            <a:r>
              <a:rPr lang="en-US" sz="2600">
                <a:solidFill>
                  <a:schemeClr val="dk1"/>
                </a:solidFill>
                <a:latin typeface="Tahoma"/>
                <a:ea typeface="Tahoma"/>
                <a:cs typeface="Tahoma"/>
                <a:sym typeface="Tahoma"/>
              </a:rPr>
              <a:t>.</a:t>
            </a:r>
            <a:endParaRPr sz="2600">
              <a:solidFill>
                <a:schemeClr val="dk1"/>
              </a:solidFill>
              <a:latin typeface="Tahoma"/>
              <a:ea typeface="Tahoma"/>
              <a:cs typeface="Tahoma"/>
              <a:sym typeface="Tahoma"/>
            </a:endParaRPr>
          </a:p>
          <a:p>
            <a:pPr indent="0" lvl="0" marL="0" marR="0" rtl="0" algn="l">
              <a:lnSpc>
                <a:spcPct val="100000"/>
              </a:lnSpc>
              <a:spcBef>
                <a:spcPts val="55"/>
              </a:spcBef>
              <a:spcAft>
                <a:spcPts val="0"/>
              </a:spcAft>
              <a:buNone/>
            </a:pPr>
            <a:r>
              <a:t/>
            </a:r>
            <a:endParaRPr sz="4450">
              <a:solidFill>
                <a:schemeClr val="dk1"/>
              </a:solidFill>
              <a:latin typeface="Tahoma"/>
              <a:ea typeface="Tahoma"/>
              <a:cs typeface="Tahoma"/>
              <a:sym typeface="Tahoma"/>
            </a:endParaRPr>
          </a:p>
          <a:p>
            <a:pPr indent="0" lvl="0" marL="12700" marR="0" rtl="0" algn="l">
              <a:lnSpc>
                <a:spcPct val="100000"/>
              </a:lnSpc>
              <a:spcBef>
                <a:spcPts val="5"/>
              </a:spcBef>
              <a:spcAft>
                <a:spcPts val="0"/>
              </a:spcAft>
              <a:buNone/>
            </a:pPr>
            <a:r>
              <a:rPr b="1" lang="en-US" sz="2600">
                <a:solidFill>
                  <a:srgbClr val="FF0000"/>
                </a:solidFill>
                <a:latin typeface="Trebuchet MS"/>
                <a:ea typeface="Trebuchet MS"/>
                <a:cs typeface="Trebuchet MS"/>
                <a:sym typeface="Trebuchet MS"/>
              </a:rPr>
              <a:t>HARCÈLEMENT</a:t>
            </a:r>
            <a:endParaRPr sz="2600">
              <a:solidFill>
                <a:schemeClr val="dk1"/>
              </a:solidFill>
              <a:latin typeface="Trebuchet MS"/>
              <a:ea typeface="Trebuchet MS"/>
              <a:cs typeface="Trebuchet MS"/>
              <a:sym typeface="Trebuchet MS"/>
            </a:endParaRPr>
          </a:p>
          <a:p>
            <a:pPr indent="0" lvl="0" marL="12700" marR="5080" rtl="0" algn="just">
              <a:lnSpc>
                <a:spcPct val="137000"/>
              </a:lnSpc>
              <a:spcBef>
                <a:spcPts val="0"/>
              </a:spcBef>
              <a:spcAft>
                <a:spcPts val="0"/>
              </a:spcAft>
              <a:buNone/>
            </a:pPr>
            <a:r>
              <a:rPr lang="en-US" sz="2600">
                <a:solidFill>
                  <a:schemeClr val="dk1"/>
                </a:solidFill>
                <a:latin typeface="Tahoma"/>
                <a:ea typeface="Tahoma"/>
                <a:cs typeface="Tahoma"/>
                <a:sym typeface="Tahoma"/>
              </a:rPr>
              <a:t>À l’inverse le harceleur ne cherche pas à séduire ou à plaire, il veut </a:t>
            </a:r>
            <a:r>
              <a:rPr b="1" lang="en-US" sz="2600">
                <a:solidFill>
                  <a:schemeClr val="dk1"/>
                </a:solidFill>
                <a:latin typeface="Trebuchet MS"/>
                <a:ea typeface="Trebuchet MS"/>
                <a:cs typeface="Trebuchet MS"/>
                <a:sym typeface="Trebuchet MS"/>
              </a:rPr>
              <a:t>imposer  </a:t>
            </a:r>
            <a:r>
              <a:rPr lang="en-US" sz="2600">
                <a:solidFill>
                  <a:schemeClr val="dk1"/>
                </a:solidFill>
                <a:latin typeface="Tahoma"/>
                <a:ea typeface="Tahoma"/>
                <a:cs typeface="Tahoma"/>
                <a:sym typeface="Tahoma"/>
              </a:rPr>
              <a:t>ses choix et son pouvoir. Il nie l’autre et ses ressentis. Il ne tient pas compte  des désirs, des choix ou du consentement de l’autre. La victime se sent mal  à l’aise, </a:t>
            </a:r>
            <a:r>
              <a:rPr b="1" lang="en-US" sz="2600">
                <a:solidFill>
                  <a:schemeClr val="dk1"/>
                </a:solidFill>
                <a:latin typeface="Trebuchet MS"/>
                <a:ea typeface="Trebuchet MS"/>
                <a:cs typeface="Trebuchet MS"/>
                <a:sym typeface="Trebuchet MS"/>
              </a:rPr>
              <a:t>humiliée</a:t>
            </a:r>
            <a:r>
              <a:rPr lang="en-US" sz="2600">
                <a:solidFill>
                  <a:schemeClr val="dk1"/>
                </a:solidFill>
                <a:latin typeface="Tahoma"/>
                <a:ea typeface="Tahoma"/>
                <a:cs typeface="Tahoma"/>
                <a:sym typeface="Tahoma"/>
              </a:rPr>
              <a:t>, </a:t>
            </a:r>
            <a:r>
              <a:rPr b="1" lang="en-US" sz="2600">
                <a:solidFill>
                  <a:schemeClr val="dk1"/>
                </a:solidFill>
                <a:latin typeface="Trebuchet MS"/>
                <a:ea typeface="Trebuchet MS"/>
                <a:cs typeface="Trebuchet MS"/>
                <a:sym typeface="Trebuchet MS"/>
              </a:rPr>
              <a:t>nerveuse </a:t>
            </a:r>
            <a:r>
              <a:rPr lang="en-US" sz="2600">
                <a:solidFill>
                  <a:schemeClr val="dk1"/>
                </a:solidFill>
                <a:latin typeface="Tahoma"/>
                <a:ea typeface="Tahoma"/>
                <a:cs typeface="Tahoma"/>
                <a:sym typeface="Tahoma"/>
              </a:rPr>
              <a:t>et en </a:t>
            </a:r>
            <a:r>
              <a:rPr b="1" lang="en-US" sz="2600">
                <a:solidFill>
                  <a:schemeClr val="dk1"/>
                </a:solidFill>
                <a:latin typeface="Trebuchet MS"/>
                <a:ea typeface="Trebuchet MS"/>
                <a:cs typeface="Trebuchet MS"/>
                <a:sym typeface="Trebuchet MS"/>
              </a:rPr>
              <a:t>colère</a:t>
            </a:r>
            <a:r>
              <a:rPr lang="en-US" sz="2600">
                <a:solidFill>
                  <a:schemeClr val="dk1"/>
                </a:solidFill>
                <a:latin typeface="Tahoma"/>
                <a:ea typeface="Tahoma"/>
                <a:cs typeface="Tahoma"/>
                <a:sym typeface="Tahoma"/>
              </a:rPr>
              <a:t>. Elle cherche à éviter de se  retrouver avec le harceleur. S’installe alors une situation de </a:t>
            </a:r>
            <a:r>
              <a:rPr b="1" lang="en-US" sz="2600">
                <a:solidFill>
                  <a:schemeClr val="dk1"/>
                </a:solidFill>
                <a:latin typeface="Trebuchet MS"/>
                <a:ea typeface="Trebuchet MS"/>
                <a:cs typeface="Trebuchet MS"/>
                <a:sym typeface="Trebuchet MS"/>
              </a:rPr>
              <a:t>domination</a:t>
            </a:r>
            <a:r>
              <a:rPr lang="en-US" sz="2600">
                <a:solidFill>
                  <a:schemeClr val="dk1"/>
                </a:solidFill>
                <a:latin typeface="Tahoma"/>
                <a:ea typeface="Tahoma"/>
                <a:cs typeface="Tahoma"/>
                <a:sym typeface="Tahoma"/>
              </a:rPr>
              <a:t>.  Les comportements, propos subis créent un </a:t>
            </a:r>
            <a:r>
              <a:rPr b="1" lang="en-US" sz="2600">
                <a:solidFill>
                  <a:schemeClr val="dk1"/>
                </a:solidFill>
                <a:latin typeface="Trebuchet MS"/>
                <a:ea typeface="Trebuchet MS"/>
                <a:cs typeface="Trebuchet MS"/>
                <a:sym typeface="Trebuchet MS"/>
              </a:rPr>
              <a:t>climat d’insécurité</a:t>
            </a:r>
            <a:r>
              <a:rPr lang="en-US" sz="2600">
                <a:solidFill>
                  <a:schemeClr val="dk1"/>
                </a:solidFill>
                <a:latin typeface="Tahoma"/>
                <a:ea typeface="Tahoma"/>
                <a:cs typeface="Tahoma"/>
                <a:sym typeface="Tahoma"/>
              </a:rPr>
              <a:t>, de </a:t>
            </a:r>
            <a:r>
              <a:rPr b="1" lang="en-US" sz="2600">
                <a:solidFill>
                  <a:schemeClr val="dk1"/>
                </a:solidFill>
                <a:latin typeface="Trebuchet MS"/>
                <a:ea typeface="Trebuchet MS"/>
                <a:cs typeface="Trebuchet MS"/>
                <a:sym typeface="Trebuchet MS"/>
              </a:rPr>
              <a:t>peur </a:t>
            </a:r>
            <a:r>
              <a:rPr lang="en-US" sz="2600">
                <a:solidFill>
                  <a:schemeClr val="dk1"/>
                </a:solidFill>
                <a:latin typeface="Tahoma"/>
                <a:ea typeface="Tahoma"/>
                <a:cs typeface="Tahoma"/>
                <a:sym typeface="Tahoma"/>
              </a:rPr>
              <a:t>et  de </a:t>
            </a:r>
            <a:r>
              <a:rPr b="1" lang="en-US" sz="2600">
                <a:solidFill>
                  <a:schemeClr val="dk1"/>
                </a:solidFill>
                <a:latin typeface="Trebuchet MS"/>
                <a:ea typeface="Trebuchet MS"/>
                <a:cs typeface="Trebuchet MS"/>
                <a:sym typeface="Trebuchet MS"/>
              </a:rPr>
              <a:t>tension </a:t>
            </a:r>
            <a:r>
              <a:rPr lang="en-US" sz="2600">
                <a:solidFill>
                  <a:schemeClr val="dk1"/>
                </a:solidFill>
                <a:latin typeface="Tahoma"/>
                <a:ea typeface="Tahoma"/>
                <a:cs typeface="Tahoma"/>
                <a:sym typeface="Tahoma"/>
              </a:rPr>
              <a:t>pour la victime.</a:t>
            </a:r>
            <a:endParaRPr sz="2600">
              <a:solidFill>
                <a:schemeClr val="dk1"/>
              </a:solidFill>
              <a:latin typeface="Tahoma"/>
              <a:ea typeface="Tahoma"/>
              <a:cs typeface="Tahoma"/>
              <a:sym typeface="Tahoma"/>
            </a:endParaRPr>
          </a:p>
        </p:txBody>
      </p:sp>
      <p:pic>
        <p:nvPicPr>
          <p:cNvPr id="292" name="Google Shape;292;p19"/>
          <p:cNvPicPr preferRelativeResize="0"/>
          <p:nvPr/>
        </p:nvPicPr>
        <p:blipFill rotWithShape="1">
          <a:blip r:embed="rId3">
            <a:alphaModFix/>
          </a:blip>
          <a:srcRect b="0" l="0" r="0" t="0"/>
          <a:stretch/>
        </p:blipFill>
        <p:spPr>
          <a:xfrm>
            <a:off x="13536048" y="1348648"/>
            <a:ext cx="3724274" cy="75914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96" name="Shape 296"/>
        <p:cNvGrpSpPr/>
        <p:nvPr/>
      </p:nvGrpSpPr>
      <p:grpSpPr>
        <a:xfrm>
          <a:off x="0" y="0"/>
          <a:ext cx="0" cy="0"/>
          <a:chOff x="0" y="0"/>
          <a:chExt cx="0" cy="0"/>
        </a:xfrm>
      </p:grpSpPr>
      <p:sp>
        <p:nvSpPr>
          <p:cNvPr id="297" name="Google Shape;297;p20"/>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20"/>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20"/>
          <p:cNvSpPr txBox="1"/>
          <p:nvPr/>
        </p:nvSpPr>
        <p:spPr>
          <a:xfrm>
            <a:off x="94753" y="168370"/>
            <a:ext cx="1099248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sp>
        <p:nvSpPr>
          <p:cNvPr id="300" name="Google Shape;300;p20"/>
          <p:cNvSpPr txBox="1"/>
          <p:nvPr>
            <p:ph type="title"/>
          </p:nvPr>
        </p:nvSpPr>
        <p:spPr>
          <a:xfrm>
            <a:off x="1016000" y="1273511"/>
            <a:ext cx="16256000" cy="2006600"/>
          </a:xfrm>
          <a:prstGeom prst="rect">
            <a:avLst/>
          </a:prstGeom>
          <a:noFill/>
          <a:ln>
            <a:noFill/>
          </a:ln>
        </p:spPr>
        <p:txBody>
          <a:bodyPr anchorCtr="0" anchor="t" bIns="0" lIns="0" spcFirstLastPara="1" rIns="0" wrap="square" tIns="188575">
            <a:spAutoFit/>
          </a:bodyPr>
          <a:lstStyle/>
          <a:p>
            <a:pPr indent="0" lvl="0" marL="2534920" marR="5080" rtl="0" algn="l">
              <a:lnSpc>
                <a:spcPct val="115500"/>
              </a:lnSpc>
              <a:spcBef>
                <a:spcPts val="0"/>
              </a:spcBef>
              <a:spcAft>
                <a:spcPts val="0"/>
              </a:spcAft>
              <a:buNone/>
            </a:pPr>
            <a:r>
              <a:rPr i="1" lang="en-US" sz="3300">
                <a:latin typeface="Trebuchet MS"/>
                <a:ea typeface="Trebuchet MS"/>
                <a:cs typeface="Trebuchet MS"/>
                <a:sym typeface="Trebuchet MS"/>
              </a:rPr>
              <a:t>“L'employeur prend toutes dispositions nécessaires en vue de </a:t>
            </a:r>
            <a:r>
              <a:rPr b="1" i="1" lang="en-US" sz="3300">
                <a:latin typeface="Trebuchet MS"/>
                <a:ea typeface="Trebuchet MS"/>
                <a:cs typeface="Trebuchet MS"/>
                <a:sym typeface="Trebuchet MS"/>
              </a:rPr>
              <a:t>prévenir </a:t>
            </a:r>
            <a:r>
              <a:rPr i="1" lang="en-US" sz="3300">
                <a:latin typeface="Trebuchet MS"/>
                <a:ea typeface="Trebuchet MS"/>
                <a:cs typeface="Trebuchet MS"/>
                <a:sym typeface="Trebuchet MS"/>
              </a:rPr>
              <a:t>les  faits de harcèlement sexuel, d'y </a:t>
            </a:r>
            <a:r>
              <a:rPr b="1" i="1" lang="en-US" sz="3300">
                <a:latin typeface="Trebuchet MS"/>
                <a:ea typeface="Trebuchet MS"/>
                <a:cs typeface="Trebuchet MS"/>
                <a:sym typeface="Trebuchet MS"/>
              </a:rPr>
              <a:t>mettre un terme </a:t>
            </a:r>
            <a:r>
              <a:rPr i="1" lang="en-US" sz="3300">
                <a:latin typeface="Trebuchet MS"/>
                <a:ea typeface="Trebuchet MS"/>
                <a:cs typeface="Trebuchet MS"/>
                <a:sym typeface="Trebuchet MS"/>
              </a:rPr>
              <a:t>et de les </a:t>
            </a:r>
            <a:r>
              <a:rPr b="1" i="1" lang="en-US" sz="3300">
                <a:latin typeface="Trebuchet MS"/>
                <a:ea typeface="Trebuchet MS"/>
                <a:cs typeface="Trebuchet MS"/>
                <a:sym typeface="Trebuchet MS"/>
              </a:rPr>
              <a:t>sanctionner</a:t>
            </a:r>
            <a:r>
              <a:rPr i="1" lang="en-US" sz="3300">
                <a:latin typeface="Trebuchet MS"/>
                <a:ea typeface="Trebuchet MS"/>
                <a:cs typeface="Trebuchet MS"/>
                <a:sym typeface="Trebuchet MS"/>
              </a:rPr>
              <a:t>.</a:t>
            </a:r>
            <a:endParaRPr sz="3300">
              <a:latin typeface="Trebuchet MS"/>
              <a:ea typeface="Trebuchet MS"/>
              <a:cs typeface="Trebuchet MS"/>
              <a:sym typeface="Trebuchet MS"/>
            </a:endParaRPr>
          </a:p>
        </p:txBody>
      </p:sp>
      <p:sp>
        <p:nvSpPr>
          <p:cNvPr id="301" name="Google Shape;301;p20"/>
          <p:cNvSpPr txBox="1"/>
          <p:nvPr/>
        </p:nvSpPr>
        <p:spPr>
          <a:xfrm>
            <a:off x="3538332" y="3192478"/>
            <a:ext cx="13733780" cy="2349500"/>
          </a:xfrm>
          <a:prstGeom prst="rect">
            <a:avLst/>
          </a:prstGeom>
          <a:noFill/>
          <a:ln>
            <a:noFill/>
          </a:ln>
        </p:spPr>
        <p:txBody>
          <a:bodyPr anchorCtr="0" anchor="t" bIns="0" lIns="0" spcFirstLastPara="1" rIns="0" wrap="square" tIns="12700">
            <a:spAutoFit/>
          </a:bodyPr>
          <a:lstStyle/>
          <a:p>
            <a:pPr indent="0" lvl="0" marL="12700" marR="5080" rtl="0" algn="just">
              <a:lnSpc>
                <a:spcPct val="115500"/>
              </a:lnSpc>
              <a:spcBef>
                <a:spcPts val="0"/>
              </a:spcBef>
              <a:spcAft>
                <a:spcPts val="0"/>
              </a:spcAft>
              <a:buNone/>
            </a:pPr>
            <a:r>
              <a:rPr i="1" lang="en-US" sz="3300">
                <a:solidFill>
                  <a:schemeClr val="dk1"/>
                </a:solidFill>
                <a:latin typeface="Trebuchet MS"/>
                <a:ea typeface="Trebuchet MS"/>
                <a:cs typeface="Trebuchet MS"/>
                <a:sym typeface="Trebuchet MS"/>
              </a:rPr>
              <a:t>Dans les lieux de travail ainsi que dans les locaux ou à la porte des locaux où  se fait l'embauche, les personnes sont informées par tout moyen des actions  contentieuses civiles et pénales ouvertes en matière de harcèlement sexuel et  des coordonnées des autorités et services compétents.”</a:t>
            </a:r>
            <a:endParaRPr sz="3300">
              <a:solidFill>
                <a:schemeClr val="dk1"/>
              </a:solidFill>
              <a:latin typeface="Trebuchet MS"/>
              <a:ea typeface="Trebuchet MS"/>
              <a:cs typeface="Trebuchet MS"/>
              <a:sym typeface="Trebuchet MS"/>
            </a:endParaRPr>
          </a:p>
        </p:txBody>
      </p:sp>
      <p:pic>
        <p:nvPicPr>
          <p:cNvPr id="302" name="Google Shape;302;p20"/>
          <p:cNvPicPr preferRelativeResize="0"/>
          <p:nvPr/>
        </p:nvPicPr>
        <p:blipFill rotWithShape="1">
          <a:blip r:embed="rId3">
            <a:alphaModFix/>
          </a:blip>
          <a:srcRect b="0" l="0" r="0" t="0"/>
          <a:stretch/>
        </p:blipFill>
        <p:spPr>
          <a:xfrm>
            <a:off x="1028700" y="1553563"/>
            <a:ext cx="1771649" cy="1809749"/>
          </a:xfrm>
          <a:prstGeom prst="rect">
            <a:avLst/>
          </a:prstGeom>
          <a:noFill/>
          <a:ln>
            <a:noFill/>
          </a:ln>
        </p:spPr>
      </p:pic>
      <p:sp>
        <p:nvSpPr>
          <p:cNvPr id="303" name="Google Shape;303;p20"/>
          <p:cNvSpPr txBox="1"/>
          <p:nvPr/>
        </p:nvSpPr>
        <p:spPr>
          <a:xfrm>
            <a:off x="1016000" y="6792328"/>
            <a:ext cx="16256000" cy="1768475"/>
          </a:xfrm>
          <a:prstGeom prst="rect">
            <a:avLst/>
          </a:prstGeom>
          <a:noFill/>
          <a:ln>
            <a:noFill/>
          </a:ln>
        </p:spPr>
        <p:txBody>
          <a:bodyPr anchorCtr="0" anchor="t" bIns="0" lIns="0" spcFirstLastPara="1" rIns="0" wrap="square" tIns="12700">
            <a:spAutoFit/>
          </a:bodyPr>
          <a:lstStyle/>
          <a:p>
            <a:pPr indent="0" lvl="0" marL="12700" marR="5080" rtl="0" algn="just">
              <a:lnSpc>
                <a:spcPct val="115500"/>
              </a:lnSpc>
              <a:spcBef>
                <a:spcPts val="0"/>
              </a:spcBef>
              <a:spcAft>
                <a:spcPts val="0"/>
              </a:spcAft>
              <a:buNone/>
            </a:pPr>
            <a:r>
              <a:rPr b="1" lang="en-US" sz="3300">
                <a:solidFill>
                  <a:schemeClr val="dk1"/>
                </a:solidFill>
                <a:latin typeface="Trebuchet MS"/>
                <a:ea typeface="Trebuchet MS"/>
                <a:cs typeface="Trebuchet MS"/>
                <a:sym typeface="Trebuchet MS"/>
              </a:rPr>
              <a:t>L'employeur est tenu de prendre toutes les dispositions nécessaires en vue  de </a:t>
            </a:r>
            <a:r>
              <a:rPr b="1" lang="en-US" sz="3300">
                <a:solidFill>
                  <a:srgbClr val="FF0000"/>
                </a:solidFill>
                <a:latin typeface="Trebuchet MS"/>
                <a:ea typeface="Trebuchet MS"/>
                <a:cs typeface="Trebuchet MS"/>
                <a:sym typeface="Trebuchet MS"/>
              </a:rPr>
              <a:t>prévenir </a:t>
            </a:r>
            <a:r>
              <a:rPr b="1" lang="en-US" sz="3300">
                <a:solidFill>
                  <a:schemeClr val="dk1"/>
                </a:solidFill>
                <a:latin typeface="Trebuchet MS"/>
                <a:ea typeface="Trebuchet MS"/>
                <a:cs typeface="Trebuchet MS"/>
                <a:sym typeface="Trebuchet MS"/>
              </a:rPr>
              <a:t>les faits de harcèlement sexuel, d'y </a:t>
            </a:r>
            <a:r>
              <a:rPr b="1" lang="en-US" sz="3300">
                <a:solidFill>
                  <a:srgbClr val="FF0000"/>
                </a:solidFill>
                <a:latin typeface="Trebuchet MS"/>
                <a:ea typeface="Trebuchet MS"/>
                <a:cs typeface="Trebuchet MS"/>
                <a:sym typeface="Trebuchet MS"/>
              </a:rPr>
              <a:t>mettre un terme </a:t>
            </a:r>
            <a:r>
              <a:rPr b="1" lang="en-US" sz="3300">
                <a:solidFill>
                  <a:schemeClr val="dk1"/>
                </a:solidFill>
                <a:latin typeface="Trebuchet MS"/>
                <a:ea typeface="Trebuchet MS"/>
                <a:cs typeface="Trebuchet MS"/>
                <a:sym typeface="Trebuchet MS"/>
              </a:rPr>
              <a:t>et de les  </a:t>
            </a:r>
            <a:r>
              <a:rPr b="1" lang="en-US" sz="3300">
                <a:solidFill>
                  <a:srgbClr val="FF0000"/>
                </a:solidFill>
                <a:latin typeface="Trebuchet MS"/>
                <a:ea typeface="Trebuchet MS"/>
                <a:cs typeface="Trebuchet MS"/>
                <a:sym typeface="Trebuchet MS"/>
              </a:rPr>
              <a:t>sanctionner</a:t>
            </a:r>
            <a:r>
              <a:rPr b="1" lang="en-US" sz="3300">
                <a:solidFill>
                  <a:schemeClr val="dk1"/>
                </a:solidFill>
                <a:latin typeface="Trebuchet MS"/>
                <a:ea typeface="Trebuchet MS"/>
                <a:cs typeface="Trebuchet MS"/>
                <a:sym typeface="Trebuchet MS"/>
              </a:rPr>
              <a:t>.</a:t>
            </a:r>
            <a:endParaRPr sz="3300">
              <a:solidFill>
                <a:schemeClr val="dk1"/>
              </a:solidFill>
              <a:latin typeface="Trebuchet MS"/>
              <a:ea typeface="Trebuchet MS"/>
              <a:cs typeface="Trebuchet MS"/>
              <a:sym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7" name="Shape 307"/>
        <p:cNvGrpSpPr/>
        <p:nvPr/>
      </p:nvGrpSpPr>
      <p:grpSpPr>
        <a:xfrm>
          <a:off x="0" y="0"/>
          <a:ext cx="0" cy="0"/>
          <a:chOff x="0" y="0"/>
          <a:chExt cx="0" cy="0"/>
        </a:xfrm>
      </p:grpSpPr>
      <p:sp>
        <p:nvSpPr>
          <p:cNvPr id="308" name="Google Shape;308;p21"/>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 name="Google Shape;309;p21"/>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21"/>
          <p:cNvSpPr txBox="1"/>
          <p:nvPr/>
        </p:nvSpPr>
        <p:spPr>
          <a:xfrm>
            <a:off x="94753" y="168370"/>
            <a:ext cx="1099248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a:t>
            </a:r>
            <a:r>
              <a:rPr b="1" lang="en-US" sz="2100">
                <a:solidFill>
                  <a:schemeClr val="dk1"/>
                </a:solidFill>
                <a:latin typeface="Trebuchet MS"/>
                <a:ea typeface="Trebuchet MS"/>
                <a:cs typeface="Trebuchet MS"/>
                <a:sym typeface="Trebuchet MS"/>
              </a:rPr>
              <a:t>Description des actes </a:t>
            </a:r>
            <a:r>
              <a:rPr lang="en-US" sz="2100">
                <a:solidFill>
                  <a:schemeClr val="dk1"/>
                </a:solidFill>
                <a:latin typeface="Trebuchet MS"/>
                <a:ea typeface="Trebuchet MS"/>
                <a:cs typeface="Trebuchet MS"/>
                <a:sym typeface="Trebuchet MS"/>
              </a:rPr>
              <a:t>- Protagonistes - Sanctions</a:t>
            </a:r>
            <a:endParaRPr sz="2100">
              <a:solidFill>
                <a:schemeClr val="dk1"/>
              </a:solidFill>
              <a:latin typeface="Trebuchet MS"/>
              <a:ea typeface="Trebuchet MS"/>
              <a:cs typeface="Trebuchet MS"/>
              <a:sym typeface="Trebuchet MS"/>
            </a:endParaRPr>
          </a:p>
        </p:txBody>
      </p:sp>
      <p:pic>
        <p:nvPicPr>
          <p:cNvPr id="311" name="Google Shape;311;p21"/>
          <p:cNvPicPr preferRelativeResize="0"/>
          <p:nvPr/>
        </p:nvPicPr>
        <p:blipFill rotWithShape="1">
          <a:blip r:embed="rId3">
            <a:alphaModFix/>
          </a:blip>
          <a:srcRect b="0" l="0" r="0" t="0"/>
          <a:stretch/>
        </p:blipFill>
        <p:spPr>
          <a:xfrm>
            <a:off x="818383" y="1280814"/>
            <a:ext cx="1771649" cy="1809749"/>
          </a:xfrm>
          <a:prstGeom prst="rect">
            <a:avLst/>
          </a:prstGeom>
          <a:noFill/>
          <a:ln>
            <a:noFill/>
          </a:ln>
        </p:spPr>
      </p:pic>
      <p:sp>
        <p:nvSpPr>
          <p:cNvPr id="312" name="Google Shape;312;p21"/>
          <p:cNvSpPr txBox="1"/>
          <p:nvPr>
            <p:ph type="title"/>
          </p:nvPr>
        </p:nvSpPr>
        <p:spPr>
          <a:xfrm>
            <a:off x="3517457" y="1062928"/>
            <a:ext cx="13164819" cy="2806700"/>
          </a:xfrm>
          <a:prstGeom prst="rect">
            <a:avLst/>
          </a:prstGeom>
          <a:noFill/>
          <a:ln>
            <a:noFill/>
          </a:ln>
        </p:spPr>
        <p:txBody>
          <a:bodyPr anchorCtr="0" anchor="t" bIns="0" lIns="0" spcFirstLastPara="1" rIns="0" wrap="square" tIns="205100">
            <a:spAutoFit/>
          </a:bodyPr>
          <a:lstStyle/>
          <a:p>
            <a:pPr indent="0" lvl="0" marL="12700" rtl="0" algn="l">
              <a:lnSpc>
                <a:spcPct val="100000"/>
              </a:lnSpc>
              <a:spcBef>
                <a:spcPts val="0"/>
              </a:spcBef>
              <a:spcAft>
                <a:spcPts val="0"/>
              </a:spcAft>
              <a:buNone/>
            </a:pPr>
            <a:r>
              <a:rPr b="1" i="1" lang="en-US" sz="3300" u="sng">
                <a:solidFill>
                  <a:schemeClr val="hlink"/>
                </a:solidFill>
                <a:latin typeface="Trebuchet MS"/>
                <a:ea typeface="Trebuchet MS"/>
                <a:cs typeface="Trebuchet MS"/>
                <a:sym typeface="Trebuchet MS"/>
                <a:hlinkClick r:id="rId4"/>
              </a:rPr>
              <a:t>Article L1153-2</a:t>
            </a:r>
            <a:endParaRPr sz="3300">
              <a:latin typeface="Trebuchet MS"/>
              <a:ea typeface="Trebuchet MS"/>
              <a:cs typeface="Trebuchet MS"/>
              <a:sym typeface="Trebuchet MS"/>
            </a:endParaRPr>
          </a:p>
          <a:p>
            <a:pPr indent="0" lvl="0" marL="12700" marR="5080" rtl="0" algn="l">
              <a:lnSpc>
                <a:spcPct val="166060"/>
              </a:lnSpc>
              <a:spcBef>
                <a:spcPts val="229"/>
              </a:spcBef>
              <a:spcAft>
                <a:spcPts val="0"/>
              </a:spcAft>
              <a:buNone/>
            </a:pPr>
            <a:r>
              <a:rPr i="1" lang="en-US" sz="3300">
                <a:latin typeface="Trebuchet MS"/>
                <a:ea typeface="Trebuchet MS"/>
                <a:cs typeface="Trebuchet MS"/>
                <a:sym typeface="Trebuchet MS"/>
              </a:rPr>
              <a:t>Aucune personne ayant subi ou refusé de subir des faits de harcèlement  sexuel définis à l'article </a:t>
            </a:r>
            <a:r>
              <a:rPr i="1" lang="en-US" sz="3300" u="sng">
                <a:solidFill>
                  <a:schemeClr val="hlink"/>
                </a:solidFill>
                <a:latin typeface="Trebuchet MS"/>
                <a:ea typeface="Trebuchet MS"/>
                <a:cs typeface="Trebuchet MS"/>
                <a:sym typeface="Trebuchet MS"/>
                <a:hlinkClick r:id="rId5"/>
              </a:rPr>
              <a:t>L. 1153-1</a:t>
            </a:r>
            <a:r>
              <a:rPr i="1" lang="en-US" sz="3300">
                <a:latin typeface="Trebuchet MS"/>
                <a:ea typeface="Trebuchet MS"/>
                <a:cs typeface="Trebuchet MS"/>
                <a:sym typeface="Trebuchet MS"/>
              </a:rPr>
              <a:t>, ou relaté de tels faits ne peut faire l'objet  des mesures mentionnées à l'article </a:t>
            </a:r>
            <a:r>
              <a:rPr i="1" lang="en-US" sz="3300" u="sng">
                <a:solidFill>
                  <a:schemeClr val="hlink"/>
                </a:solidFill>
                <a:latin typeface="Trebuchet MS"/>
                <a:ea typeface="Trebuchet MS"/>
                <a:cs typeface="Trebuchet MS"/>
                <a:sym typeface="Trebuchet MS"/>
                <a:hlinkClick r:id="rId6"/>
              </a:rPr>
              <a:t>L. 1121-2</a:t>
            </a:r>
            <a:r>
              <a:rPr i="1" lang="en-US" sz="3300">
                <a:latin typeface="Trebuchet MS"/>
                <a:ea typeface="Trebuchet MS"/>
                <a:cs typeface="Trebuchet MS"/>
                <a:sym typeface="Trebuchet MS"/>
              </a:rPr>
              <a:t>.</a:t>
            </a:r>
            <a:endParaRPr sz="3300">
              <a:latin typeface="Trebuchet MS"/>
              <a:ea typeface="Trebuchet MS"/>
              <a:cs typeface="Trebuchet MS"/>
              <a:sym typeface="Trebuchet MS"/>
            </a:endParaRPr>
          </a:p>
        </p:txBody>
      </p:sp>
      <p:sp>
        <p:nvSpPr>
          <p:cNvPr id="313" name="Google Shape;313;p21"/>
          <p:cNvSpPr txBox="1"/>
          <p:nvPr/>
        </p:nvSpPr>
        <p:spPr>
          <a:xfrm>
            <a:off x="3517457" y="5234878"/>
            <a:ext cx="13623290" cy="3502025"/>
          </a:xfrm>
          <a:prstGeom prst="rect">
            <a:avLst/>
          </a:prstGeom>
          <a:noFill/>
          <a:ln>
            <a:noFill/>
          </a:ln>
        </p:spPr>
        <p:txBody>
          <a:bodyPr anchorCtr="0" anchor="t" bIns="0" lIns="0" spcFirstLastPara="1" rIns="0" wrap="square" tIns="205100">
            <a:spAutoFit/>
          </a:bodyPr>
          <a:lstStyle/>
          <a:p>
            <a:pPr indent="0" lvl="0" marL="12700" marR="0" rtl="0" algn="l">
              <a:lnSpc>
                <a:spcPct val="100000"/>
              </a:lnSpc>
              <a:spcBef>
                <a:spcPts val="0"/>
              </a:spcBef>
              <a:spcAft>
                <a:spcPts val="0"/>
              </a:spcAft>
              <a:buNone/>
            </a:pPr>
            <a:r>
              <a:rPr b="1" i="1" lang="en-US" sz="3300">
                <a:solidFill>
                  <a:schemeClr val="dk1"/>
                </a:solidFill>
                <a:latin typeface="Trebuchet MS"/>
                <a:ea typeface="Trebuchet MS"/>
                <a:cs typeface="Trebuchet MS"/>
                <a:sym typeface="Trebuchet MS"/>
              </a:rPr>
              <a:t>Article </a:t>
            </a:r>
            <a:r>
              <a:rPr b="1" i="1" lang="en-US" sz="3300" u="sng">
                <a:solidFill>
                  <a:schemeClr val="dk1"/>
                </a:solidFill>
                <a:latin typeface="Trebuchet MS"/>
                <a:ea typeface="Trebuchet MS"/>
                <a:cs typeface="Trebuchet MS"/>
                <a:sym typeface="Trebuchet MS"/>
                <a:hlinkClick r:id="rId7">
                  <a:extLst>
                    <a:ext uri="{A12FA001-AC4F-418D-AE19-62706E023703}">
                      <ahyp:hlinkClr val="tx"/>
                    </a:ext>
                  </a:extLst>
                </a:hlinkClick>
              </a:rPr>
              <a:t>L. 1121-2</a:t>
            </a:r>
            <a:endParaRPr sz="3300">
              <a:solidFill>
                <a:schemeClr val="dk1"/>
              </a:solidFill>
              <a:latin typeface="Trebuchet MS"/>
              <a:ea typeface="Trebuchet MS"/>
              <a:cs typeface="Trebuchet MS"/>
              <a:sym typeface="Trebuchet MS"/>
            </a:endParaRPr>
          </a:p>
          <a:p>
            <a:pPr indent="0" lvl="0" marL="12700" marR="5080" rtl="0" algn="l">
              <a:lnSpc>
                <a:spcPct val="166060"/>
              </a:lnSpc>
              <a:spcBef>
                <a:spcPts val="229"/>
              </a:spcBef>
              <a:spcAft>
                <a:spcPts val="0"/>
              </a:spcAft>
              <a:buNone/>
            </a:pPr>
            <a:r>
              <a:rPr i="1" lang="en-US" sz="3300">
                <a:solidFill>
                  <a:schemeClr val="dk1"/>
                </a:solidFill>
                <a:latin typeface="Trebuchet MS"/>
                <a:ea typeface="Trebuchet MS"/>
                <a:cs typeface="Trebuchet MS"/>
                <a:sym typeface="Trebuchet MS"/>
              </a:rPr>
              <a:t>Aucune personne ne peut être écartée d'une procédure de recrutement ou de  l'accès à un stage ou à une période de formation en entreprise, aucun salarié  ne peut être sanctionné, licencié ni faire l'objet d'une mesure discriminatoire,  directe ou indirecte, notamment en matière de rémunération</a:t>
            </a:r>
            <a:endParaRPr sz="3300">
              <a:solidFill>
                <a:schemeClr val="dk1"/>
              </a:solidFill>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17" name="Shape 317"/>
        <p:cNvGrpSpPr/>
        <p:nvPr/>
      </p:nvGrpSpPr>
      <p:grpSpPr>
        <a:xfrm>
          <a:off x="0" y="0"/>
          <a:ext cx="0" cy="0"/>
          <a:chOff x="0" y="0"/>
          <a:chExt cx="0" cy="0"/>
        </a:xfrm>
      </p:grpSpPr>
      <p:sp>
        <p:nvSpPr>
          <p:cNvPr id="318" name="Google Shape;318;p22"/>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22"/>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22"/>
          <p:cNvSpPr txBox="1"/>
          <p:nvPr/>
        </p:nvSpPr>
        <p:spPr>
          <a:xfrm>
            <a:off x="94753" y="168370"/>
            <a:ext cx="1092263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grpSp>
        <p:nvGrpSpPr>
          <p:cNvPr id="321" name="Google Shape;321;p22"/>
          <p:cNvGrpSpPr/>
          <p:nvPr/>
        </p:nvGrpSpPr>
        <p:grpSpPr>
          <a:xfrm>
            <a:off x="5998035" y="1723810"/>
            <a:ext cx="11256010" cy="2873375"/>
            <a:chOff x="5998035" y="1723810"/>
            <a:chExt cx="11256010" cy="2873375"/>
          </a:xfrm>
        </p:grpSpPr>
        <p:sp>
          <p:nvSpPr>
            <p:cNvPr id="322" name="Google Shape;322;p22"/>
            <p:cNvSpPr/>
            <p:nvPr/>
          </p:nvSpPr>
          <p:spPr>
            <a:xfrm>
              <a:off x="5998035" y="1723810"/>
              <a:ext cx="11256010" cy="2873375"/>
            </a:xfrm>
            <a:custGeom>
              <a:rect b="b" l="l" r="r" t="t"/>
              <a:pathLst>
                <a:path extrusionOk="0" h="2873375" w="11256010">
                  <a:moveTo>
                    <a:pt x="11255663" y="2872831"/>
                  </a:moveTo>
                  <a:lnTo>
                    <a:pt x="0" y="2872831"/>
                  </a:lnTo>
                  <a:lnTo>
                    <a:pt x="0" y="0"/>
                  </a:lnTo>
                  <a:lnTo>
                    <a:pt x="11255663" y="0"/>
                  </a:lnTo>
                  <a:lnTo>
                    <a:pt x="11255663" y="2872831"/>
                  </a:lnTo>
                  <a:close/>
                </a:path>
              </a:pathLst>
            </a:custGeom>
            <a:solidFill>
              <a:srgbClr val="DDFF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3" name="Google Shape;323;p22"/>
            <p:cNvPicPr preferRelativeResize="0"/>
            <p:nvPr/>
          </p:nvPicPr>
          <p:blipFill rotWithShape="1">
            <a:blip r:embed="rId3">
              <a:alphaModFix/>
            </a:blip>
            <a:srcRect b="0" l="0" r="0" t="0"/>
            <a:stretch/>
          </p:blipFill>
          <p:spPr>
            <a:xfrm>
              <a:off x="6302835" y="2876335"/>
              <a:ext cx="114300" cy="114299"/>
            </a:xfrm>
            <a:prstGeom prst="rect">
              <a:avLst/>
            </a:prstGeom>
            <a:noFill/>
            <a:ln>
              <a:noFill/>
            </a:ln>
          </p:spPr>
        </p:pic>
        <p:pic>
          <p:nvPicPr>
            <p:cNvPr id="324" name="Google Shape;324;p22"/>
            <p:cNvPicPr preferRelativeResize="0"/>
            <p:nvPr/>
          </p:nvPicPr>
          <p:blipFill rotWithShape="1">
            <a:blip r:embed="rId3">
              <a:alphaModFix/>
            </a:blip>
            <a:srcRect b="0" l="0" r="0" t="0"/>
            <a:stretch/>
          </p:blipFill>
          <p:spPr>
            <a:xfrm>
              <a:off x="6302835" y="3333535"/>
              <a:ext cx="114300" cy="114299"/>
            </a:xfrm>
            <a:prstGeom prst="rect">
              <a:avLst/>
            </a:prstGeom>
            <a:noFill/>
            <a:ln>
              <a:noFill/>
            </a:ln>
          </p:spPr>
        </p:pic>
        <p:pic>
          <p:nvPicPr>
            <p:cNvPr id="325" name="Google Shape;325;p22"/>
            <p:cNvPicPr preferRelativeResize="0"/>
            <p:nvPr/>
          </p:nvPicPr>
          <p:blipFill rotWithShape="1">
            <a:blip r:embed="rId3">
              <a:alphaModFix/>
            </a:blip>
            <a:srcRect b="0" l="0" r="0" t="0"/>
            <a:stretch/>
          </p:blipFill>
          <p:spPr>
            <a:xfrm>
              <a:off x="6302835" y="3790735"/>
              <a:ext cx="114300" cy="114299"/>
            </a:xfrm>
            <a:prstGeom prst="rect">
              <a:avLst/>
            </a:prstGeom>
            <a:noFill/>
            <a:ln>
              <a:noFill/>
            </a:ln>
          </p:spPr>
        </p:pic>
        <p:pic>
          <p:nvPicPr>
            <p:cNvPr id="326" name="Google Shape;326;p22"/>
            <p:cNvPicPr preferRelativeResize="0"/>
            <p:nvPr/>
          </p:nvPicPr>
          <p:blipFill rotWithShape="1">
            <a:blip r:embed="rId3">
              <a:alphaModFix/>
            </a:blip>
            <a:srcRect b="0" l="0" r="0" t="0"/>
            <a:stretch/>
          </p:blipFill>
          <p:spPr>
            <a:xfrm>
              <a:off x="6302835" y="4247935"/>
              <a:ext cx="114300" cy="114299"/>
            </a:xfrm>
            <a:prstGeom prst="rect">
              <a:avLst/>
            </a:prstGeom>
            <a:noFill/>
            <a:ln>
              <a:noFill/>
            </a:ln>
          </p:spPr>
        </p:pic>
      </p:grpSp>
      <p:sp>
        <p:nvSpPr>
          <p:cNvPr id="327" name="Google Shape;327;p22"/>
          <p:cNvSpPr txBox="1"/>
          <p:nvPr/>
        </p:nvSpPr>
        <p:spPr>
          <a:xfrm>
            <a:off x="5998035" y="1723810"/>
            <a:ext cx="11256010" cy="2873375"/>
          </a:xfrm>
          <a:prstGeom prst="rect">
            <a:avLst/>
          </a:prstGeom>
          <a:noFill/>
          <a:ln>
            <a:noFill/>
          </a:ln>
        </p:spPr>
        <p:txBody>
          <a:bodyPr anchorCtr="0" anchor="t" bIns="0" lIns="0" spcFirstLastPara="1" rIns="0" wrap="square" tIns="79375">
            <a:spAutoFit/>
          </a:bodyPr>
          <a:lstStyle/>
          <a:p>
            <a:pPr indent="0" lvl="0" marL="5080" marR="0" rtl="0" algn="ctr">
              <a:lnSpc>
                <a:spcPct val="100000"/>
              </a:lnSpc>
              <a:spcBef>
                <a:spcPts val="0"/>
              </a:spcBef>
              <a:spcAft>
                <a:spcPts val="0"/>
              </a:spcAft>
              <a:buNone/>
            </a:pPr>
            <a:r>
              <a:rPr lang="en-US" sz="2600">
                <a:solidFill>
                  <a:srgbClr val="2E6086"/>
                </a:solidFill>
                <a:latin typeface="Trebuchet MS"/>
                <a:ea typeface="Trebuchet MS"/>
                <a:cs typeface="Trebuchet MS"/>
                <a:sym typeface="Trebuchet MS"/>
              </a:rPr>
              <a:t>Le harceleur sexuel peut être exercé par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598805" marR="6325235" rtl="0" algn="l">
              <a:lnSpc>
                <a:spcPct val="115399"/>
              </a:lnSpc>
              <a:spcBef>
                <a:spcPts val="0"/>
              </a:spcBef>
              <a:spcAft>
                <a:spcPts val="0"/>
              </a:spcAft>
              <a:buNone/>
            </a:pPr>
            <a:r>
              <a:rPr b="1" lang="en-US" sz="2600">
                <a:solidFill>
                  <a:srgbClr val="2E6086"/>
                </a:solidFill>
                <a:latin typeface="Trebuchet MS"/>
                <a:ea typeface="Trebuchet MS"/>
                <a:cs typeface="Trebuchet MS"/>
                <a:sym typeface="Trebuchet MS"/>
              </a:rPr>
              <a:t>un supérieur hiérarchique  l’employeur</a:t>
            </a:r>
            <a:endParaRPr sz="2600">
              <a:solidFill>
                <a:schemeClr val="dk1"/>
              </a:solidFill>
              <a:latin typeface="Trebuchet MS"/>
              <a:ea typeface="Trebuchet MS"/>
              <a:cs typeface="Trebuchet MS"/>
              <a:sym typeface="Trebuchet MS"/>
            </a:endParaRPr>
          </a:p>
          <a:p>
            <a:pPr indent="0" lvl="0" marL="598805" marR="0" rtl="0" algn="l">
              <a:lnSpc>
                <a:spcPct val="100000"/>
              </a:lnSpc>
              <a:spcBef>
                <a:spcPts val="480"/>
              </a:spcBef>
              <a:spcAft>
                <a:spcPts val="0"/>
              </a:spcAft>
              <a:buNone/>
            </a:pPr>
            <a:r>
              <a:rPr b="1" lang="en-US" sz="2600">
                <a:solidFill>
                  <a:srgbClr val="2E6086"/>
                </a:solidFill>
                <a:latin typeface="Trebuchet MS"/>
                <a:ea typeface="Trebuchet MS"/>
                <a:cs typeface="Trebuchet MS"/>
                <a:sym typeface="Trebuchet MS"/>
              </a:rPr>
              <a:t>des personnes ayant une autorité de fait </a:t>
            </a:r>
            <a:r>
              <a:rPr lang="en-US" sz="2600">
                <a:solidFill>
                  <a:srgbClr val="2E6086"/>
                </a:solidFill>
                <a:latin typeface="Trebuchet MS"/>
                <a:ea typeface="Trebuchet MS"/>
                <a:cs typeface="Trebuchet MS"/>
                <a:sym typeface="Trebuchet MS"/>
              </a:rPr>
              <a:t>(mari d’une gérante)</a:t>
            </a:r>
            <a:endParaRPr sz="2600">
              <a:solidFill>
                <a:schemeClr val="dk1"/>
              </a:solidFill>
              <a:latin typeface="Trebuchet MS"/>
              <a:ea typeface="Trebuchet MS"/>
              <a:cs typeface="Trebuchet MS"/>
              <a:sym typeface="Trebuchet MS"/>
            </a:endParaRPr>
          </a:p>
          <a:p>
            <a:pPr indent="0" lvl="0" marL="598805" marR="0" rtl="0" algn="l">
              <a:lnSpc>
                <a:spcPct val="100000"/>
              </a:lnSpc>
              <a:spcBef>
                <a:spcPts val="480"/>
              </a:spcBef>
              <a:spcAft>
                <a:spcPts val="0"/>
              </a:spcAft>
              <a:buNone/>
            </a:pPr>
            <a:r>
              <a:rPr b="1" lang="en-US" sz="2600">
                <a:solidFill>
                  <a:srgbClr val="2E6086"/>
                </a:solidFill>
                <a:latin typeface="Trebuchet MS"/>
                <a:ea typeface="Trebuchet MS"/>
                <a:cs typeface="Trebuchet MS"/>
                <a:sym typeface="Trebuchet MS"/>
              </a:rPr>
              <a:t>des collègues</a:t>
            </a:r>
            <a:endParaRPr sz="2600">
              <a:solidFill>
                <a:schemeClr val="dk1"/>
              </a:solidFill>
              <a:latin typeface="Trebuchet MS"/>
              <a:ea typeface="Trebuchet MS"/>
              <a:cs typeface="Trebuchet MS"/>
              <a:sym typeface="Trebuchet MS"/>
            </a:endParaRPr>
          </a:p>
        </p:txBody>
      </p:sp>
      <p:pic>
        <p:nvPicPr>
          <p:cNvPr id="328" name="Google Shape;328;p22"/>
          <p:cNvPicPr preferRelativeResize="0"/>
          <p:nvPr/>
        </p:nvPicPr>
        <p:blipFill rotWithShape="1">
          <a:blip r:embed="rId4">
            <a:alphaModFix/>
          </a:blip>
          <a:srcRect b="0" l="0" r="0" t="0"/>
          <a:stretch/>
        </p:blipFill>
        <p:spPr>
          <a:xfrm>
            <a:off x="1532447" y="1723810"/>
            <a:ext cx="2600325" cy="7219949"/>
          </a:xfrm>
          <a:prstGeom prst="rect">
            <a:avLst/>
          </a:prstGeom>
          <a:noFill/>
          <a:ln>
            <a:noFill/>
          </a:ln>
        </p:spPr>
      </p:pic>
      <p:pic>
        <p:nvPicPr>
          <p:cNvPr id="329" name="Google Shape;329;p22"/>
          <p:cNvPicPr preferRelativeResize="0"/>
          <p:nvPr/>
        </p:nvPicPr>
        <p:blipFill rotWithShape="1">
          <a:blip r:embed="rId5">
            <a:alphaModFix/>
          </a:blip>
          <a:srcRect b="0" l="0" r="0" t="0"/>
          <a:stretch/>
        </p:blipFill>
        <p:spPr>
          <a:xfrm>
            <a:off x="6264735" y="7403591"/>
            <a:ext cx="114300" cy="114299"/>
          </a:xfrm>
          <a:prstGeom prst="rect">
            <a:avLst/>
          </a:prstGeom>
          <a:noFill/>
          <a:ln>
            <a:noFill/>
          </a:ln>
        </p:spPr>
      </p:pic>
      <p:pic>
        <p:nvPicPr>
          <p:cNvPr id="330" name="Google Shape;330;p22"/>
          <p:cNvPicPr preferRelativeResize="0"/>
          <p:nvPr/>
        </p:nvPicPr>
        <p:blipFill rotWithShape="1">
          <a:blip r:embed="rId5">
            <a:alphaModFix/>
          </a:blip>
          <a:srcRect b="0" l="0" r="0" t="0"/>
          <a:stretch/>
        </p:blipFill>
        <p:spPr>
          <a:xfrm>
            <a:off x="6264735" y="7936991"/>
            <a:ext cx="114300" cy="114299"/>
          </a:xfrm>
          <a:prstGeom prst="rect">
            <a:avLst/>
          </a:prstGeom>
          <a:noFill/>
          <a:ln>
            <a:noFill/>
          </a:ln>
        </p:spPr>
      </p:pic>
      <p:pic>
        <p:nvPicPr>
          <p:cNvPr id="331" name="Google Shape;331;p22"/>
          <p:cNvPicPr preferRelativeResize="0"/>
          <p:nvPr/>
        </p:nvPicPr>
        <p:blipFill rotWithShape="1">
          <a:blip r:embed="rId5">
            <a:alphaModFix/>
          </a:blip>
          <a:srcRect b="0" l="0" r="0" t="0"/>
          <a:stretch/>
        </p:blipFill>
        <p:spPr>
          <a:xfrm>
            <a:off x="6264735" y="8470391"/>
            <a:ext cx="114300" cy="114299"/>
          </a:xfrm>
          <a:prstGeom prst="rect">
            <a:avLst/>
          </a:prstGeom>
          <a:noFill/>
          <a:ln>
            <a:noFill/>
          </a:ln>
        </p:spPr>
      </p:pic>
      <p:pic>
        <p:nvPicPr>
          <p:cNvPr id="332" name="Google Shape;332;p22"/>
          <p:cNvPicPr preferRelativeResize="0"/>
          <p:nvPr/>
        </p:nvPicPr>
        <p:blipFill rotWithShape="1">
          <a:blip r:embed="rId5">
            <a:alphaModFix/>
          </a:blip>
          <a:srcRect b="0" l="0" r="0" t="0"/>
          <a:stretch/>
        </p:blipFill>
        <p:spPr>
          <a:xfrm>
            <a:off x="6264735" y="9003791"/>
            <a:ext cx="114300" cy="114299"/>
          </a:xfrm>
          <a:prstGeom prst="rect">
            <a:avLst/>
          </a:prstGeom>
          <a:noFill/>
          <a:ln>
            <a:noFill/>
          </a:ln>
        </p:spPr>
      </p:pic>
      <p:sp>
        <p:nvSpPr>
          <p:cNvPr id="333" name="Google Shape;333;p22"/>
          <p:cNvSpPr txBox="1"/>
          <p:nvPr/>
        </p:nvSpPr>
        <p:spPr>
          <a:xfrm>
            <a:off x="5985335" y="4975085"/>
            <a:ext cx="11148695" cy="4279265"/>
          </a:xfrm>
          <a:prstGeom prst="rect">
            <a:avLst/>
          </a:prstGeom>
          <a:noFill/>
          <a:ln>
            <a:noFill/>
          </a:ln>
        </p:spPr>
        <p:txBody>
          <a:bodyPr anchorCtr="0" anchor="t" bIns="0" lIns="0" spcFirstLastPara="1" rIns="0" wrap="square" tIns="12700">
            <a:spAutoFit/>
          </a:bodyPr>
          <a:lstStyle/>
          <a:p>
            <a:pPr indent="0" lvl="0" marL="12700" marR="31750" rtl="0" algn="l">
              <a:lnSpc>
                <a:spcPct val="134600"/>
              </a:lnSpc>
              <a:spcBef>
                <a:spcPts val="0"/>
              </a:spcBef>
              <a:spcAft>
                <a:spcPts val="0"/>
              </a:spcAft>
              <a:buNone/>
            </a:pPr>
            <a:r>
              <a:rPr lang="en-US" sz="2600">
                <a:solidFill>
                  <a:schemeClr val="dk1"/>
                </a:solidFill>
                <a:latin typeface="Tahoma"/>
                <a:ea typeface="Tahoma"/>
                <a:cs typeface="Tahoma"/>
                <a:sym typeface="Tahoma"/>
              </a:rPr>
              <a:t>Le harcèlement sexuel est donc déconnecté de tout lien hiérarchique ou  d'autorité entre l'auteur et la victime.</a:t>
            </a:r>
            <a:endParaRPr sz="2600">
              <a:solidFill>
                <a:schemeClr val="dk1"/>
              </a:solidFill>
              <a:latin typeface="Tahoma"/>
              <a:ea typeface="Tahoma"/>
              <a:cs typeface="Tahoma"/>
              <a:sym typeface="Tahoma"/>
            </a:endParaRPr>
          </a:p>
          <a:p>
            <a:pPr indent="0" lvl="0" marL="0" marR="0" rtl="0" algn="l">
              <a:lnSpc>
                <a:spcPct val="100000"/>
              </a:lnSpc>
              <a:spcBef>
                <a:spcPts val="45"/>
              </a:spcBef>
              <a:spcAft>
                <a:spcPts val="0"/>
              </a:spcAft>
              <a:buNone/>
            </a:pPr>
            <a:r>
              <a:t/>
            </a:r>
            <a:endParaRPr sz="3350">
              <a:solidFill>
                <a:schemeClr val="dk1"/>
              </a:solidFill>
              <a:latin typeface="Tahoma"/>
              <a:ea typeface="Tahoma"/>
              <a:cs typeface="Tahoma"/>
              <a:sym typeface="Tahoma"/>
            </a:endParaRPr>
          </a:p>
          <a:p>
            <a:pPr indent="-561340" lvl="0" marL="573405" marR="5080" rtl="0" algn="l">
              <a:lnSpc>
                <a:spcPct val="134600"/>
              </a:lnSpc>
              <a:spcBef>
                <a:spcPts val="5"/>
              </a:spcBef>
              <a:spcAft>
                <a:spcPts val="0"/>
              </a:spcAft>
              <a:buNone/>
            </a:pPr>
            <a:r>
              <a:rPr lang="en-US" sz="2600">
                <a:solidFill>
                  <a:schemeClr val="dk1"/>
                </a:solidFill>
                <a:latin typeface="Tahoma"/>
                <a:ea typeface="Tahoma"/>
                <a:cs typeface="Tahoma"/>
                <a:sym typeface="Tahoma"/>
              </a:rPr>
              <a:t>Il peut être une tierce personne ayant une autorité de fait sur la victime :  épouse du gérant</a:t>
            </a:r>
            <a:endParaRPr sz="2600">
              <a:solidFill>
                <a:schemeClr val="dk1"/>
              </a:solidFill>
              <a:latin typeface="Tahoma"/>
              <a:ea typeface="Tahoma"/>
              <a:cs typeface="Tahoma"/>
              <a:sym typeface="Tahoma"/>
            </a:endParaRPr>
          </a:p>
          <a:p>
            <a:pPr indent="0" lvl="0" marL="573405" marR="7018655" rtl="0" algn="l">
              <a:lnSpc>
                <a:spcPct val="134600"/>
              </a:lnSpc>
              <a:spcBef>
                <a:spcPts val="0"/>
              </a:spcBef>
              <a:spcAft>
                <a:spcPts val="0"/>
              </a:spcAft>
              <a:buNone/>
            </a:pPr>
            <a:r>
              <a:rPr lang="en-US" sz="2600">
                <a:solidFill>
                  <a:schemeClr val="dk1"/>
                </a:solidFill>
                <a:latin typeface="Tahoma"/>
                <a:ea typeface="Tahoma"/>
                <a:cs typeface="Tahoma"/>
                <a:sym typeface="Tahoma"/>
              </a:rPr>
              <a:t>parents de l’employeur  clients</a:t>
            </a:r>
            <a:endParaRPr sz="2600">
              <a:solidFill>
                <a:schemeClr val="dk1"/>
              </a:solidFill>
              <a:latin typeface="Tahoma"/>
              <a:ea typeface="Tahoma"/>
              <a:cs typeface="Tahoma"/>
              <a:sym typeface="Tahoma"/>
            </a:endParaRPr>
          </a:p>
          <a:p>
            <a:pPr indent="0" lvl="0" marL="573405" marR="0" rtl="0" algn="l">
              <a:lnSpc>
                <a:spcPct val="100000"/>
              </a:lnSpc>
              <a:spcBef>
                <a:spcPts val="1080"/>
              </a:spcBef>
              <a:spcAft>
                <a:spcPts val="0"/>
              </a:spcAft>
              <a:buNone/>
            </a:pPr>
            <a:r>
              <a:rPr lang="en-US" sz="2600">
                <a:solidFill>
                  <a:schemeClr val="dk1"/>
                </a:solidFill>
                <a:latin typeface="Tahoma"/>
                <a:ea typeface="Tahoma"/>
                <a:cs typeface="Tahoma"/>
                <a:sym typeface="Tahoma"/>
              </a:rPr>
              <a:t>prestataires (entretien, ménage)</a:t>
            </a:r>
            <a:endParaRPr sz="2600">
              <a:solidFill>
                <a:schemeClr val="dk1"/>
              </a:solidFill>
              <a:latin typeface="Tahoma"/>
              <a:ea typeface="Tahoma"/>
              <a:cs typeface="Tahoma"/>
              <a:sym typeface="Tahom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37" name="Shape 337"/>
        <p:cNvGrpSpPr/>
        <p:nvPr/>
      </p:nvGrpSpPr>
      <p:grpSpPr>
        <a:xfrm>
          <a:off x="0" y="0"/>
          <a:ext cx="0" cy="0"/>
          <a:chOff x="0" y="0"/>
          <a:chExt cx="0" cy="0"/>
        </a:xfrm>
      </p:grpSpPr>
      <p:sp>
        <p:nvSpPr>
          <p:cNvPr id="338" name="Google Shape;338;p23"/>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23"/>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23"/>
          <p:cNvSpPr txBox="1"/>
          <p:nvPr/>
        </p:nvSpPr>
        <p:spPr>
          <a:xfrm>
            <a:off x="94753" y="168370"/>
            <a:ext cx="1092263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pic>
        <p:nvPicPr>
          <p:cNvPr id="341" name="Google Shape;341;p23"/>
          <p:cNvPicPr preferRelativeResize="0"/>
          <p:nvPr/>
        </p:nvPicPr>
        <p:blipFill rotWithShape="1">
          <a:blip r:embed="rId3">
            <a:alphaModFix/>
          </a:blip>
          <a:srcRect b="0" l="0" r="0" t="0"/>
          <a:stretch/>
        </p:blipFill>
        <p:spPr>
          <a:xfrm>
            <a:off x="701756" y="1981735"/>
            <a:ext cx="2276474" cy="6324599"/>
          </a:xfrm>
          <a:prstGeom prst="rect">
            <a:avLst/>
          </a:prstGeom>
          <a:noFill/>
          <a:ln>
            <a:noFill/>
          </a:ln>
        </p:spPr>
      </p:pic>
      <p:pic>
        <p:nvPicPr>
          <p:cNvPr id="342" name="Google Shape;342;p23"/>
          <p:cNvPicPr preferRelativeResize="0"/>
          <p:nvPr/>
        </p:nvPicPr>
        <p:blipFill rotWithShape="1">
          <a:blip r:embed="rId4">
            <a:alphaModFix/>
          </a:blip>
          <a:srcRect b="0" l="0" r="0" t="0"/>
          <a:stretch/>
        </p:blipFill>
        <p:spPr>
          <a:xfrm>
            <a:off x="3588509" y="2049404"/>
            <a:ext cx="114300" cy="114299"/>
          </a:xfrm>
          <a:prstGeom prst="rect">
            <a:avLst/>
          </a:prstGeom>
          <a:noFill/>
          <a:ln>
            <a:noFill/>
          </a:ln>
        </p:spPr>
      </p:pic>
      <p:pic>
        <p:nvPicPr>
          <p:cNvPr id="343" name="Google Shape;343;p23"/>
          <p:cNvPicPr preferRelativeResize="0"/>
          <p:nvPr/>
        </p:nvPicPr>
        <p:blipFill rotWithShape="1">
          <a:blip r:embed="rId4">
            <a:alphaModFix/>
          </a:blip>
          <a:srcRect b="0" l="0" r="0" t="0"/>
          <a:stretch/>
        </p:blipFill>
        <p:spPr>
          <a:xfrm>
            <a:off x="3588509" y="3878204"/>
            <a:ext cx="114300" cy="114299"/>
          </a:xfrm>
          <a:prstGeom prst="rect">
            <a:avLst/>
          </a:prstGeom>
          <a:noFill/>
          <a:ln>
            <a:noFill/>
          </a:ln>
        </p:spPr>
      </p:pic>
      <p:pic>
        <p:nvPicPr>
          <p:cNvPr id="344" name="Google Shape;344;p23"/>
          <p:cNvPicPr preferRelativeResize="0"/>
          <p:nvPr/>
        </p:nvPicPr>
        <p:blipFill rotWithShape="1">
          <a:blip r:embed="rId4">
            <a:alphaModFix/>
          </a:blip>
          <a:srcRect b="0" l="0" r="0" t="0"/>
          <a:stretch/>
        </p:blipFill>
        <p:spPr>
          <a:xfrm>
            <a:off x="3588509" y="6621404"/>
            <a:ext cx="114300" cy="114299"/>
          </a:xfrm>
          <a:prstGeom prst="rect">
            <a:avLst/>
          </a:prstGeom>
          <a:noFill/>
          <a:ln>
            <a:noFill/>
          </a:ln>
        </p:spPr>
      </p:pic>
      <p:pic>
        <p:nvPicPr>
          <p:cNvPr id="345" name="Google Shape;345;p23"/>
          <p:cNvPicPr preferRelativeResize="0"/>
          <p:nvPr/>
        </p:nvPicPr>
        <p:blipFill rotWithShape="1">
          <a:blip r:embed="rId4">
            <a:alphaModFix/>
          </a:blip>
          <a:srcRect b="0" l="0" r="0" t="0"/>
          <a:stretch/>
        </p:blipFill>
        <p:spPr>
          <a:xfrm>
            <a:off x="3588509" y="7993004"/>
            <a:ext cx="114300" cy="114299"/>
          </a:xfrm>
          <a:prstGeom prst="rect">
            <a:avLst/>
          </a:prstGeom>
          <a:noFill/>
          <a:ln>
            <a:noFill/>
          </a:ln>
        </p:spPr>
      </p:pic>
      <p:sp>
        <p:nvSpPr>
          <p:cNvPr id="346" name="Google Shape;346;p23"/>
          <p:cNvSpPr txBox="1"/>
          <p:nvPr/>
        </p:nvSpPr>
        <p:spPr>
          <a:xfrm>
            <a:off x="3870340" y="1816982"/>
            <a:ext cx="13660755" cy="6883400"/>
          </a:xfrm>
          <a:prstGeom prst="rect">
            <a:avLst/>
          </a:prstGeom>
          <a:noFill/>
          <a:ln>
            <a:noFill/>
          </a:ln>
        </p:spPr>
        <p:txBody>
          <a:bodyPr anchorCtr="0" anchor="t" bIns="0" lIns="0" spcFirstLastPara="1" rIns="0" wrap="square" tIns="12700">
            <a:spAutoFit/>
          </a:bodyPr>
          <a:lstStyle/>
          <a:p>
            <a:pPr indent="0" lvl="0" marL="12700" marR="62865" rtl="0" algn="l">
              <a:lnSpc>
                <a:spcPct val="115399"/>
              </a:lnSpc>
              <a:spcBef>
                <a:spcPts val="0"/>
              </a:spcBef>
              <a:spcAft>
                <a:spcPts val="0"/>
              </a:spcAft>
              <a:buNone/>
            </a:pPr>
            <a:r>
              <a:rPr b="1" lang="en-US" sz="2600">
                <a:solidFill>
                  <a:schemeClr val="dk1"/>
                </a:solidFill>
                <a:latin typeface="Trebuchet MS"/>
                <a:ea typeface="Trebuchet MS"/>
                <a:cs typeface="Trebuchet MS"/>
                <a:sym typeface="Trebuchet MS"/>
              </a:rPr>
              <a:t>Pas de profil type du harceleur ou de l’agresseur sexuel </a:t>
            </a:r>
            <a:r>
              <a:rPr lang="en-US" sz="2600">
                <a:solidFill>
                  <a:schemeClr val="dk1"/>
                </a:solidFill>
                <a:latin typeface="Tahoma"/>
                <a:ea typeface="Tahoma"/>
                <a:cs typeface="Tahoma"/>
                <a:sym typeface="Tahoma"/>
              </a:rPr>
              <a:t>: tous les âges, les catégories  professionnelles sont concernés. Il peut être encadrant supérieur ou de proximité,  collègue, tuteur/maître de stage, élu, médecin, etc.</a:t>
            </a:r>
            <a:endParaRPr sz="2600">
              <a:solidFill>
                <a:schemeClr val="dk1"/>
              </a:solidFill>
              <a:latin typeface="Tahoma"/>
              <a:ea typeface="Tahoma"/>
              <a:cs typeface="Tahoma"/>
              <a:sym typeface="Tahoma"/>
            </a:endParaRPr>
          </a:p>
          <a:p>
            <a:pPr indent="0" lvl="0" marL="0" marR="0" rtl="0" algn="l">
              <a:lnSpc>
                <a:spcPct val="100000"/>
              </a:lnSpc>
              <a:spcBef>
                <a:spcPts val="35"/>
              </a:spcBef>
              <a:spcAft>
                <a:spcPts val="0"/>
              </a:spcAft>
              <a:buNone/>
            </a:pPr>
            <a:r>
              <a:t/>
            </a:r>
            <a:endParaRPr sz="2950">
              <a:solidFill>
                <a:schemeClr val="dk1"/>
              </a:solidFill>
              <a:latin typeface="Tahoma"/>
              <a:ea typeface="Tahoma"/>
              <a:cs typeface="Tahoma"/>
              <a:sym typeface="Tahoma"/>
            </a:endParaRPr>
          </a:p>
          <a:p>
            <a:pPr indent="0" lvl="0" marL="12700" marR="68580" rtl="0" algn="just">
              <a:lnSpc>
                <a:spcPct val="115399"/>
              </a:lnSpc>
              <a:spcBef>
                <a:spcPts val="0"/>
              </a:spcBef>
              <a:spcAft>
                <a:spcPts val="0"/>
              </a:spcAft>
              <a:buNone/>
            </a:pPr>
            <a:r>
              <a:rPr lang="en-US" sz="2600">
                <a:solidFill>
                  <a:schemeClr val="dk1"/>
                </a:solidFill>
                <a:latin typeface="Tahoma"/>
                <a:ea typeface="Tahoma"/>
                <a:cs typeface="Tahoma"/>
                <a:sym typeface="Tahoma"/>
              </a:rPr>
              <a:t>Les auteurs de violences sexuelles ne sont pas des malades ou des pervers. Dans la très  grande majorité des situations, le harceleur ou l’agresseur est </a:t>
            </a:r>
            <a:r>
              <a:rPr b="1" lang="en-US" sz="2600">
                <a:solidFill>
                  <a:schemeClr val="dk1"/>
                </a:solidFill>
                <a:latin typeface="Trebuchet MS"/>
                <a:ea typeface="Trebuchet MS"/>
                <a:cs typeface="Trebuchet MS"/>
                <a:sym typeface="Trebuchet MS"/>
              </a:rPr>
              <a:t>tout à fait conscient </a:t>
            </a:r>
            <a:r>
              <a:rPr lang="en-US" sz="2600">
                <a:solidFill>
                  <a:schemeClr val="dk1"/>
                </a:solidFill>
                <a:latin typeface="Tahoma"/>
                <a:ea typeface="Tahoma"/>
                <a:cs typeface="Tahoma"/>
                <a:sym typeface="Tahoma"/>
              </a:rPr>
              <a:t>des  actes qu’il commet et de leur illégalité. Il n’agit pas sous le coup d’une pulsion soi-disant  irrépressible et l’agression résulte toujours d’un choix de sa part. Il a tout à fait conscient  de l’absence de consentement, de réciprocité ou de désir de l’autre.</a:t>
            </a:r>
            <a:endParaRPr sz="2600">
              <a:solidFill>
                <a:schemeClr val="dk1"/>
              </a:solidFill>
              <a:latin typeface="Tahoma"/>
              <a:ea typeface="Tahoma"/>
              <a:cs typeface="Tahoma"/>
              <a:sym typeface="Tahoma"/>
            </a:endParaRPr>
          </a:p>
          <a:p>
            <a:pPr indent="0" lvl="0" marL="0" marR="0" rtl="0" algn="l">
              <a:lnSpc>
                <a:spcPct val="100000"/>
              </a:lnSpc>
              <a:spcBef>
                <a:spcPts val="40"/>
              </a:spcBef>
              <a:spcAft>
                <a:spcPts val="0"/>
              </a:spcAft>
              <a:buNone/>
            </a:pPr>
            <a:r>
              <a:t/>
            </a:r>
            <a:endParaRPr sz="2950">
              <a:solidFill>
                <a:schemeClr val="dk1"/>
              </a:solidFill>
              <a:latin typeface="Tahoma"/>
              <a:ea typeface="Tahoma"/>
              <a:cs typeface="Tahoma"/>
              <a:sym typeface="Tahoma"/>
            </a:endParaRPr>
          </a:p>
          <a:p>
            <a:pPr indent="0" lvl="0" marL="12700" marR="826135" rtl="0" algn="l">
              <a:lnSpc>
                <a:spcPct val="115399"/>
              </a:lnSpc>
              <a:spcBef>
                <a:spcPts val="0"/>
              </a:spcBef>
              <a:spcAft>
                <a:spcPts val="0"/>
              </a:spcAft>
              <a:buNone/>
            </a:pPr>
            <a:r>
              <a:rPr lang="en-US" sz="2600">
                <a:solidFill>
                  <a:schemeClr val="dk1"/>
                </a:solidFill>
                <a:latin typeface="Tahoma"/>
                <a:ea typeface="Tahoma"/>
                <a:cs typeface="Tahoma"/>
                <a:sym typeface="Tahoma"/>
              </a:rPr>
              <a:t>Les violences sexuelles relèvent d’une volonté de </a:t>
            </a:r>
            <a:r>
              <a:rPr b="1" lang="en-US" sz="2600">
                <a:solidFill>
                  <a:schemeClr val="dk1"/>
                </a:solidFill>
                <a:latin typeface="Trebuchet MS"/>
                <a:ea typeface="Trebuchet MS"/>
                <a:cs typeface="Trebuchet MS"/>
                <a:sym typeface="Trebuchet MS"/>
              </a:rPr>
              <a:t>domination, d’humiliation et de  destruction de l’autre et non pas d’un désir sexuel.</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100">
              <a:solidFill>
                <a:schemeClr val="dk1"/>
              </a:solidFill>
              <a:latin typeface="Trebuchet MS"/>
              <a:ea typeface="Trebuchet MS"/>
              <a:cs typeface="Trebuchet MS"/>
              <a:sym typeface="Trebuchet MS"/>
            </a:endParaRPr>
          </a:p>
          <a:p>
            <a:pPr indent="0" lvl="0" marL="12700" marR="5080" rtl="0" algn="just">
              <a:lnSpc>
                <a:spcPct val="115399"/>
              </a:lnSpc>
              <a:spcBef>
                <a:spcPts val="0"/>
              </a:spcBef>
              <a:spcAft>
                <a:spcPts val="0"/>
              </a:spcAft>
              <a:buNone/>
            </a:pPr>
            <a:r>
              <a:rPr lang="en-US" sz="2600">
                <a:solidFill>
                  <a:schemeClr val="dk1"/>
                </a:solidFill>
                <a:latin typeface="Tahoma"/>
                <a:ea typeface="Tahoma"/>
                <a:cs typeface="Tahoma"/>
                <a:sym typeface="Tahoma"/>
              </a:rPr>
              <a:t>L’agresseur met en place et développe des stratégies visant à assurer sa </a:t>
            </a:r>
            <a:r>
              <a:rPr b="1" lang="en-US" sz="2600">
                <a:solidFill>
                  <a:schemeClr val="dk1"/>
                </a:solidFill>
                <a:latin typeface="Trebuchet MS"/>
                <a:ea typeface="Trebuchet MS"/>
                <a:cs typeface="Trebuchet MS"/>
                <a:sym typeface="Trebuchet MS"/>
              </a:rPr>
              <a:t>domination </a:t>
            </a:r>
            <a:r>
              <a:rPr lang="en-US" sz="2600">
                <a:solidFill>
                  <a:schemeClr val="dk1"/>
                </a:solidFill>
                <a:latin typeface="Tahoma"/>
                <a:ea typeface="Tahoma"/>
                <a:cs typeface="Tahoma"/>
                <a:sym typeface="Tahoma"/>
              </a:rPr>
              <a:t>sur  la victime et son </a:t>
            </a:r>
            <a:r>
              <a:rPr b="1" lang="en-US" sz="2600">
                <a:solidFill>
                  <a:schemeClr val="dk1"/>
                </a:solidFill>
                <a:latin typeface="Trebuchet MS"/>
                <a:ea typeface="Trebuchet MS"/>
                <a:cs typeface="Trebuchet MS"/>
                <a:sym typeface="Trebuchet MS"/>
              </a:rPr>
              <a:t>impunité</a:t>
            </a:r>
            <a:r>
              <a:rPr lang="en-US" sz="2600">
                <a:solidFill>
                  <a:schemeClr val="dk1"/>
                </a:solidFill>
                <a:latin typeface="Tahoma"/>
                <a:ea typeface="Tahoma"/>
                <a:cs typeface="Tahoma"/>
                <a:sym typeface="Tahoma"/>
              </a:rPr>
              <a:t>.</a:t>
            </a:r>
            <a:endParaRPr sz="2600">
              <a:solidFill>
                <a:schemeClr val="dk1"/>
              </a:solidFill>
              <a:latin typeface="Tahoma"/>
              <a:ea typeface="Tahoma"/>
              <a:cs typeface="Tahoma"/>
              <a:sym typeface="Tahom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0" name="Shape 350"/>
        <p:cNvGrpSpPr/>
        <p:nvPr/>
      </p:nvGrpSpPr>
      <p:grpSpPr>
        <a:xfrm>
          <a:off x="0" y="0"/>
          <a:ext cx="0" cy="0"/>
          <a:chOff x="0" y="0"/>
          <a:chExt cx="0" cy="0"/>
        </a:xfrm>
      </p:grpSpPr>
      <p:sp>
        <p:nvSpPr>
          <p:cNvPr id="351" name="Google Shape;351;p24"/>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24"/>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24"/>
          <p:cNvSpPr txBox="1"/>
          <p:nvPr/>
        </p:nvSpPr>
        <p:spPr>
          <a:xfrm>
            <a:off x="94753" y="168370"/>
            <a:ext cx="1092263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pic>
        <p:nvPicPr>
          <p:cNvPr id="354" name="Google Shape;354;p24"/>
          <p:cNvPicPr preferRelativeResize="0"/>
          <p:nvPr/>
        </p:nvPicPr>
        <p:blipFill rotWithShape="1">
          <a:blip r:embed="rId3">
            <a:alphaModFix/>
          </a:blip>
          <a:srcRect b="0" l="0" r="0" t="0"/>
          <a:stretch/>
        </p:blipFill>
        <p:spPr>
          <a:xfrm>
            <a:off x="701756" y="1981734"/>
            <a:ext cx="2276474" cy="6324599"/>
          </a:xfrm>
          <a:prstGeom prst="rect">
            <a:avLst/>
          </a:prstGeom>
          <a:noFill/>
          <a:ln>
            <a:noFill/>
          </a:ln>
        </p:spPr>
      </p:pic>
      <p:pic>
        <p:nvPicPr>
          <p:cNvPr id="355" name="Google Shape;355;p24"/>
          <p:cNvPicPr preferRelativeResize="0"/>
          <p:nvPr/>
        </p:nvPicPr>
        <p:blipFill rotWithShape="1">
          <a:blip r:embed="rId4">
            <a:alphaModFix/>
          </a:blip>
          <a:srcRect b="0" l="0" r="0" t="0"/>
          <a:stretch/>
        </p:blipFill>
        <p:spPr>
          <a:xfrm>
            <a:off x="4172235" y="2155349"/>
            <a:ext cx="123825" cy="123824"/>
          </a:xfrm>
          <a:prstGeom prst="rect">
            <a:avLst/>
          </a:prstGeom>
          <a:noFill/>
          <a:ln>
            <a:noFill/>
          </a:ln>
        </p:spPr>
      </p:pic>
      <p:pic>
        <p:nvPicPr>
          <p:cNvPr id="356" name="Google Shape;356;p24"/>
          <p:cNvPicPr preferRelativeResize="0"/>
          <p:nvPr/>
        </p:nvPicPr>
        <p:blipFill rotWithShape="1">
          <a:blip r:embed="rId5">
            <a:alphaModFix/>
          </a:blip>
          <a:srcRect b="0" l="0" r="0" t="0"/>
          <a:stretch/>
        </p:blipFill>
        <p:spPr>
          <a:xfrm>
            <a:off x="4172235" y="3431699"/>
            <a:ext cx="123825" cy="123824"/>
          </a:xfrm>
          <a:prstGeom prst="rect">
            <a:avLst/>
          </a:prstGeom>
          <a:noFill/>
          <a:ln>
            <a:noFill/>
          </a:ln>
        </p:spPr>
      </p:pic>
      <p:pic>
        <p:nvPicPr>
          <p:cNvPr id="357" name="Google Shape;357;p24"/>
          <p:cNvPicPr preferRelativeResize="0"/>
          <p:nvPr/>
        </p:nvPicPr>
        <p:blipFill rotWithShape="1">
          <a:blip r:embed="rId5">
            <a:alphaModFix/>
          </a:blip>
          <a:srcRect b="0" l="0" r="0" t="0"/>
          <a:stretch/>
        </p:blipFill>
        <p:spPr>
          <a:xfrm>
            <a:off x="4172235" y="4708049"/>
            <a:ext cx="123825" cy="123824"/>
          </a:xfrm>
          <a:prstGeom prst="rect">
            <a:avLst/>
          </a:prstGeom>
          <a:noFill/>
          <a:ln>
            <a:noFill/>
          </a:ln>
        </p:spPr>
      </p:pic>
      <p:pic>
        <p:nvPicPr>
          <p:cNvPr id="358" name="Google Shape;358;p24"/>
          <p:cNvPicPr preferRelativeResize="0"/>
          <p:nvPr/>
        </p:nvPicPr>
        <p:blipFill rotWithShape="1">
          <a:blip r:embed="rId6">
            <a:alphaModFix/>
          </a:blip>
          <a:srcRect b="0" l="0" r="0" t="0"/>
          <a:stretch/>
        </p:blipFill>
        <p:spPr>
          <a:xfrm>
            <a:off x="4172235" y="5346224"/>
            <a:ext cx="123825" cy="123824"/>
          </a:xfrm>
          <a:prstGeom prst="rect">
            <a:avLst/>
          </a:prstGeom>
          <a:noFill/>
          <a:ln>
            <a:noFill/>
          </a:ln>
        </p:spPr>
      </p:pic>
      <p:pic>
        <p:nvPicPr>
          <p:cNvPr id="359" name="Google Shape;359;p24"/>
          <p:cNvPicPr preferRelativeResize="0"/>
          <p:nvPr/>
        </p:nvPicPr>
        <p:blipFill rotWithShape="1">
          <a:blip r:embed="rId5">
            <a:alphaModFix/>
          </a:blip>
          <a:srcRect b="0" l="0" r="0" t="0"/>
          <a:stretch/>
        </p:blipFill>
        <p:spPr>
          <a:xfrm>
            <a:off x="4172235" y="6622574"/>
            <a:ext cx="123825" cy="123824"/>
          </a:xfrm>
          <a:prstGeom prst="rect">
            <a:avLst/>
          </a:prstGeom>
          <a:noFill/>
          <a:ln>
            <a:noFill/>
          </a:ln>
        </p:spPr>
      </p:pic>
      <p:sp>
        <p:nvSpPr>
          <p:cNvPr id="360" name="Google Shape;360;p24"/>
          <p:cNvSpPr txBox="1"/>
          <p:nvPr/>
        </p:nvSpPr>
        <p:spPr>
          <a:xfrm>
            <a:off x="3335622" y="1350550"/>
            <a:ext cx="14125575" cy="55270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600">
                <a:solidFill>
                  <a:schemeClr val="dk1"/>
                </a:solidFill>
                <a:latin typeface="Trebuchet MS"/>
                <a:ea typeface="Trebuchet MS"/>
                <a:cs typeface="Trebuchet MS"/>
                <a:sym typeface="Trebuchet MS"/>
              </a:rPr>
              <a:t>Stratégies utilisées :</a:t>
            </a:r>
            <a:endParaRPr sz="2600">
              <a:solidFill>
                <a:schemeClr val="dk1"/>
              </a:solidFill>
              <a:latin typeface="Trebuchet MS"/>
              <a:ea typeface="Trebuchet MS"/>
              <a:cs typeface="Trebuchet MS"/>
              <a:sym typeface="Trebuchet MS"/>
            </a:endParaRPr>
          </a:p>
          <a:p>
            <a:pPr indent="0" lvl="0" marL="1134745" marR="646430" rtl="0" algn="l">
              <a:lnSpc>
                <a:spcPct val="193461"/>
              </a:lnSpc>
              <a:spcBef>
                <a:spcPts val="480"/>
              </a:spcBef>
              <a:spcAft>
                <a:spcPts val="0"/>
              </a:spcAft>
              <a:buNone/>
            </a:pPr>
            <a:r>
              <a:rPr b="1" lang="en-US" sz="2600">
                <a:solidFill>
                  <a:schemeClr val="dk1"/>
                </a:solidFill>
                <a:latin typeface="Trebuchet MS"/>
                <a:ea typeface="Trebuchet MS"/>
                <a:cs typeface="Trebuchet MS"/>
                <a:sym typeface="Trebuchet MS"/>
              </a:rPr>
              <a:t>il se rend insoupçonnable </a:t>
            </a:r>
            <a:r>
              <a:rPr lang="en-US" sz="2600">
                <a:solidFill>
                  <a:schemeClr val="dk1"/>
                </a:solidFill>
                <a:latin typeface="Tahoma"/>
                <a:ea typeface="Tahoma"/>
                <a:cs typeface="Tahoma"/>
                <a:sym typeface="Tahoma"/>
              </a:rPr>
              <a:t>: manipulateur et se présente sous son meilleur jour  auprès de ses collègues et de sa hiérarchie.</a:t>
            </a:r>
            <a:endParaRPr sz="2600">
              <a:solidFill>
                <a:schemeClr val="dk1"/>
              </a:solidFill>
              <a:latin typeface="Tahoma"/>
              <a:ea typeface="Tahoma"/>
              <a:cs typeface="Tahoma"/>
              <a:sym typeface="Tahoma"/>
            </a:endParaRPr>
          </a:p>
          <a:p>
            <a:pPr indent="0" lvl="0" marL="1134745" marR="0" rtl="0" algn="l">
              <a:lnSpc>
                <a:spcPct val="100000"/>
              </a:lnSpc>
              <a:spcBef>
                <a:spcPts val="1415"/>
              </a:spcBef>
              <a:spcAft>
                <a:spcPts val="0"/>
              </a:spcAft>
              <a:buNone/>
            </a:pPr>
            <a:r>
              <a:rPr b="1" lang="en-US" sz="2600">
                <a:solidFill>
                  <a:schemeClr val="dk1"/>
                </a:solidFill>
                <a:latin typeface="Trebuchet MS"/>
                <a:ea typeface="Trebuchet MS"/>
                <a:cs typeface="Trebuchet MS"/>
                <a:sym typeface="Trebuchet MS"/>
              </a:rPr>
              <a:t>il déstabilise la victime </a:t>
            </a:r>
            <a:r>
              <a:rPr lang="en-US" sz="2600">
                <a:solidFill>
                  <a:schemeClr val="dk1"/>
                </a:solidFill>
                <a:latin typeface="Tahoma"/>
                <a:ea typeface="Tahoma"/>
                <a:cs typeface="Tahoma"/>
                <a:sym typeface="Tahoma"/>
              </a:rPr>
              <a:t>en usant de la force, instaurer un climat insécurisant créant</a:t>
            </a:r>
            <a:endParaRPr sz="2600">
              <a:solidFill>
                <a:schemeClr val="dk1"/>
              </a:solidFill>
              <a:latin typeface="Tahoma"/>
              <a:ea typeface="Tahoma"/>
              <a:cs typeface="Tahoma"/>
              <a:sym typeface="Tahoma"/>
            </a:endParaRPr>
          </a:p>
          <a:p>
            <a:pPr indent="0" lvl="0" marL="1134745" marR="0" rtl="0" algn="l">
              <a:lnSpc>
                <a:spcPct val="100000"/>
              </a:lnSpc>
              <a:spcBef>
                <a:spcPts val="1905"/>
              </a:spcBef>
              <a:spcAft>
                <a:spcPts val="0"/>
              </a:spcAft>
              <a:buNone/>
            </a:pPr>
            <a:r>
              <a:rPr lang="en-US" sz="2600">
                <a:solidFill>
                  <a:schemeClr val="dk1"/>
                </a:solidFill>
                <a:latin typeface="Tahoma"/>
                <a:ea typeface="Tahoma"/>
                <a:cs typeface="Tahoma"/>
                <a:sym typeface="Tahoma"/>
              </a:rPr>
              <a:t>une tétanie de la victime</a:t>
            </a:r>
            <a:endParaRPr sz="2600">
              <a:solidFill>
                <a:schemeClr val="dk1"/>
              </a:solidFill>
              <a:latin typeface="Tahoma"/>
              <a:ea typeface="Tahoma"/>
              <a:cs typeface="Tahoma"/>
              <a:sym typeface="Tahoma"/>
            </a:endParaRPr>
          </a:p>
          <a:p>
            <a:pPr indent="0" lvl="0" marL="1134745" marR="0" rtl="0" algn="l">
              <a:lnSpc>
                <a:spcPct val="100000"/>
              </a:lnSpc>
              <a:spcBef>
                <a:spcPts val="1905"/>
              </a:spcBef>
              <a:spcAft>
                <a:spcPts val="0"/>
              </a:spcAft>
              <a:buNone/>
            </a:pPr>
            <a:r>
              <a:rPr b="1" lang="en-US" sz="2600">
                <a:solidFill>
                  <a:schemeClr val="dk1"/>
                </a:solidFill>
                <a:latin typeface="Trebuchet MS"/>
                <a:ea typeface="Trebuchet MS"/>
                <a:cs typeface="Trebuchet MS"/>
                <a:sym typeface="Trebuchet MS"/>
              </a:rPr>
              <a:t>il isole physiquement et psychologiquement la victime </a:t>
            </a:r>
            <a:r>
              <a:rPr lang="en-US" sz="2600">
                <a:solidFill>
                  <a:schemeClr val="dk1"/>
                </a:solidFill>
                <a:latin typeface="Tahoma"/>
                <a:ea typeface="Tahoma"/>
                <a:cs typeface="Tahoma"/>
                <a:sym typeface="Tahoma"/>
              </a:rPr>
              <a:t>du reste de l’équipe</a:t>
            </a:r>
            <a:endParaRPr sz="2600">
              <a:solidFill>
                <a:schemeClr val="dk1"/>
              </a:solidFill>
              <a:latin typeface="Tahoma"/>
              <a:ea typeface="Tahoma"/>
              <a:cs typeface="Tahoma"/>
              <a:sym typeface="Tahoma"/>
            </a:endParaRPr>
          </a:p>
          <a:p>
            <a:pPr indent="0" lvl="0" marL="1134745" marR="140970" rtl="0" algn="l">
              <a:lnSpc>
                <a:spcPct val="193461"/>
              </a:lnSpc>
              <a:spcBef>
                <a:spcPts val="480"/>
              </a:spcBef>
              <a:spcAft>
                <a:spcPts val="0"/>
              </a:spcAft>
              <a:buNone/>
            </a:pPr>
            <a:r>
              <a:rPr b="1" lang="en-US" sz="2600">
                <a:solidFill>
                  <a:schemeClr val="dk1"/>
                </a:solidFill>
                <a:latin typeface="Trebuchet MS"/>
                <a:ea typeface="Trebuchet MS"/>
                <a:cs typeface="Trebuchet MS"/>
                <a:sym typeface="Trebuchet MS"/>
              </a:rPr>
              <a:t>il est imprévisible </a:t>
            </a:r>
            <a:r>
              <a:rPr lang="en-US" sz="2600">
                <a:solidFill>
                  <a:schemeClr val="dk1"/>
                </a:solidFill>
                <a:latin typeface="Tahoma"/>
                <a:ea typeface="Tahoma"/>
                <a:cs typeface="Tahoma"/>
                <a:sym typeface="Tahoma"/>
              </a:rPr>
              <a:t>: il alterne des périodes d’accalmie et des périodes de pressions,  menaces, chantages et/ou violences</a:t>
            </a:r>
            <a:endParaRPr sz="2600">
              <a:solidFill>
                <a:schemeClr val="dk1"/>
              </a:solidFill>
              <a:latin typeface="Tahoma"/>
              <a:ea typeface="Tahoma"/>
              <a:cs typeface="Tahoma"/>
              <a:sym typeface="Tahoma"/>
            </a:endParaRPr>
          </a:p>
          <a:p>
            <a:pPr indent="0" lvl="0" marL="1134745" marR="0" rtl="0" algn="l">
              <a:lnSpc>
                <a:spcPct val="100000"/>
              </a:lnSpc>
              <a:spcBef>
                <a:spcPts val="1415"/>
              </a:spcBef>
              <a:spcAft>
                <a:spcPts val="0"/>
              </a:spcAft>
              <a:buNone/>
            </a:pPr>
            <a:r>
              <a:rPr b="1" lang="en-US" sz="2600">
                <a:solidFill>
                  <a:schemeClr val="dk1"/>
                </a:solidFill>
                <a:latin typeface="Trebuchet MS"/>
                <a:ea typeface="Trebuchet MS"/>
                <a:cs typeface="Trebuchet MS"/>
                <a:sym typeface="Trebuchet MS"/>
              </a:rPr>
              <a:t>il reporte la responsabilité </a:t>
            </a:r>
            <a:r>
              <a:rPr lang="en-US" sz="2600">
                <a:solidFill>
                  <a:schemeClr val="dk1"/>
                </a:solidFill>
                <a:latin typeface="Tahoma"/>
                <a:ea typeface="Tahoma"/>
                <a:cs typeface="Tahoma"/>
                <a:sym typeface="Tahoma"/>
              </a:rPr>
              <a:t>sur la victime en la culpabilisant</a:t>
            </a:r>
            <a:endParaRPr sz="2600">
              <a:solidFill>
                <a:schemeClr val="dk1"/>
              </a:solidFill>
              <a:latin typeface="Tahoma"/>
              <a:ea typeface="Tahoma"/>
              <a:cs typeface="Tahoma"/>
              <a:sym typeface="Tahoma"/>
            </a:endParaRPr>
          </a:p>
        </p:txBody>
      </p:sp>
      <p:sp>
        <p:nvSpPr>
          <p:cNvPr id="361" name="Google Shape;361;p24"/>
          <p:cNvSpPr txBox="1"/>
          <p:nvPr/>
        </p:nvSpPr>
        <p:spPr>
          <a:xfrm>
            <a:off x="3513368" y="7757464"/>
            <a:ext cx="13748385" cy="1501140"/>
          </a:xfrm>
          <a:prstGeom prst="rect">
            <a:avLst/>
          </a:prstGeom>
          <a:solidFill>
            <a:srgbClr val="E7E9FB"/>
          </a:solidFill>
          <a:ln>
            <a:noFill/>
          </a:ln>
        </p:spPr>
        <p:txBody>
          <a:bodyPr anchorCtr="0" anchor="t" bIns="0" lIns="0" spcFirstLastPara="1" rIns="0" wrap="square" tIns="247000">
            <a:spAutoFit/>
          </a:bodyPr>
          <a:lstStyle/>
          <a:p>
            <a:pPr indent="-2863850" lvl="0" marL="2998470" marR="128905" rtl="0" algn="l">
              <a:lnSpc>
                <a:spcPct val="115399"/>
              </a:lnSpc>
              <a:spcBef>
                <a:spcPts val="0"/>
              </a:spcBef>
              <a:spcAft>
                <a:spcPts val="0"/>
              </a:spcAft>
              <a:buNone/>
            </a:pPr>
            <a:r>
              <a:rPr b="1" lang="en-US" sz="2600">
                <a:solidFill>
                  <a:srgbClr val="7B1B4A"/>
                </a:solidFill>
                <a:latin typeface="Trebuchet MS"/>
                <a:ea typeface="Trebuchet MS"/>
                <a:cs typeface="Trebuchet MS"/>
                <a:sym typeface="Trebuchet MS"/>
              </a:rPr>
              <a:t>Aucune tenue, aucune parole ou aucun comportement de la victime ne justifie les  agissements sexistes et les violences sexuelles.</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5" name="Shape 365"/>
        <p:cNvGrpSpPr/>
        <p:nvPr/>
      </p:nvGrpSpPr>
      <p:grpSpPr>
        <a:xfrm>
          <a:off x="0" y="0"/>
          <a:ext cx="0" cy="0"/>
          <a:chOff x="0" y="0"/>
          <a:chExt cx="0" cy="0"/>
        </a:xfrm>
      </p:grpSpPr>
      <p:sp>
        <p:nvSpPr>
          <p:cNvPr id="366" name="Google Shape;366;p25"/>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p25"/>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25"/>
          <p:cNvSpPr txBox="1"/>
          <p:nvPr/>
        </p:nvSpPr>
        <p:spPr>
          <a:xfrm>
            <a:off x="94753" y="168370"/>
            <a:ext cx="1092263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pic>
        <p:nvPicPr>
          <p:cNvPr id="369" name="Google Shape;369;p25"/>
          <p:cNvPicPr preferRelativeResize="0"/>
          <p:nvPr/>
        </p:nvPicPr>
        <p:blipFill rotWithShape="1">
          <a:blip r:embed="rId3">
            <a:alphaModFix/>
          </a:blip>
          <a:srcRect b="0" l="0" r="0" t="0"/>
          <a:stretch/>
        </p:blipFill>
        <p:spPr>
          <a:xfrm>
            <a:off x="14692151" y="1348647"/>
            <a:ext cx="1857374" cy="7591424"/>
          </a:xfrm>
          <a:prstGeom prst="rect">
            <a:avLst/>
          </a:prstGeom>
          <a:noFill/>
          <a:ln>
            <a:noFill/>
          </a:ln>
        </p:spPr>
      </p:pic>
      <p:grpSp>
        <p:nvGrpSpPr>
          <p:cNvPr id="370" name="Google Shape;370;p25"/>
          <p:cNvGrpSpPr/>
          <p:nvPr/>
        </p:nvGrpSpPr>
        <p:grpSpPr>
          <a:xfrm>
            <a:off x="2005580" y="3249883"/>
            <a:ext cx="11258550" cy="3787775"/>
            <a:chOff x="2005580" y="3249883"/>
            <a:chExt cx="11258550" cy="3787775"/>
          </a:xfrm>
        </p:grpSpPr>
        <p:sp>
          <p:nvSpPr>
            <p:cNvPr id="371" name="Google Shape;371;p25"/>
            <p:cNvSpPr/>
            <p:nvPr/>
          </p:nvSpPr>
          <p:spPr>
            <a:xfrm>
              <a:off x="2005580" y="3249883"/>
              <a:ext cx="11258550" cy="3787775"/>
            </a:xfrm>
            <a:custGeom>
              <a:rect b="b" l="l" r="r" t="t"/>
              <a:pathLst>
                <a:path extrusionOk="0" h="3787775" w="11258550">
                  <a:moveTo>
                    <a:pt x="11258135" y="3787230"/>
                  </a:moveTo>
                  <a:lnTo>
                    <a:pt x="0" y="3787230"/>
                  </a:lnTo>
                  <a:lnTo>
                    <a:pt x="0" y="0"/>
                  </a:lnTo>
                  <a:lnTo>
                    <a:pt x="11258135" y="0"/>
                  </a:lnTo>
                  <a:lnTo>
                    <a:pt x="11258135" y="3787230"/>
                  </a:lnTo>
                  <a:close/>
                </a:path>
              </a:pathLst>
            </a:custGeom>
            <a:solidFill>
              <a:srgbClr val="E7E9F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72" name="Google Shape;372;p25"/>
            <p:cNvPicPr preferRelativeResize="0"/>
            <p:nvPr/>
          </p:nvPicPr>
          <p:blipFill rotWithShape="1">
            <a:blip r:embed="rId4">
              <a:alphaModFix/>
            </a:blip>
            <a:srcRect b="0" l="0" r="0" t="0"/>
            <a:stretch/>
          </p:blipFill>
          <p:spPr>
            <a:xfrm>
              <a:off x="2310380" y="4402408"/>
              <a:ext cx="114300" cy="114299"/>
            </a:xfrm>
            <a:prstGeom prst="rect">
              <a:avLst/>
            </a:prstGeom>
            <a:noFill/>
            <a:ln>
              <a:noFill/>
            </a:ln>
          </p:spPr>
        </p:pic>
        <p:pic>
          <p:nvPicPr>
            <p:cNvPr id="373" name="Google Shape;373;p25"/>
            <p:cNvPicPr preferRelativeResize="0"/>
            <p:nvPr/>
          </p:nvPicPr>
          <p:blipFill rotWithShape="1">
            <a:blip r:embed="rId4">
              <a:alphaModFix/>
            </a:blip>
            <a:srcRect b="0" l="0" r="0" t="0"/>
            <a:stretch/>
          </p:blipFill>
          <p:spPr>
            <a:xfrm>
              <a:off x="2310380" y="6231208"/>
              <a:ext cx="114300" cy="114299"/>
            </a:xfrm>
            <a:prstGeom prst="rect">
              <a:avLst/>
            </a:prstGeom>
            <a:noFill/>
            <a:ln>
              <a:noFill/>
            </a:ln>
          </p:spPr>
        </p:pic>
      </p:grpSp>
      <p:sp>
        <p:nvSpPr>
          <p:cNvPr id="374" name="Google Shape;374;p25"/>
          <p:cNvSpPr txBox="1"/>
          <p:nvPr/>
        </p:nvSpPr>
        <p:spPr>
          <a:xfrm>
            <a:off x="2005580" y="3249883"/>
            <a:ext cx="11258550" cy="3787775"/>
          </a:xfrm>
          <a:prstGeom prst="rect">
            <a:avLst/>
          </a:prstGeom>
          <a:noFill/>
          <a:ln>
            <a:noFill/>
          </a:ln>
        </p:spPr>
        <p:txBody>
          <a:bodyPr anchorCtr="0" anchor="t" bIns="0" lIns="0" spcFirstLastPara="1" rIns="0" wrap="square" tIns="79375">
            <a:spAutoFit/>
          </a:bodyPr>
          <a:lstStyle/>
          <a:p>
            <a:pPr indent="0" lvl="0" marL="1570355" marR="0" rtl="0" algn="l">
              <a:lnSpc>
                <a:spcPct val="100000"/>
              </a:lnSpc>
              <a:spcBef>
                <a:spcPts val="0"/>
              </a:spcBef>
              <a:spcAft>
                <a:spcPts val="0"/>
              </a:spcAft>
              <a:buNone/>
            </a:pPr>
            <a:r>
              <a:rPr lang="en-US" sz="2600">
                <a:solidFill>
                  <a:srgbClr val="7B1B4A"/>
                </a:solidFill>
                <a:latin typeface="Trebuchet MS"/>
                <a:ea typeface="Trebuchet MS"/>
                <a:cs typeface="Trebuchet MS"/>
                <a:sym typeface="Trebuchet MS"/>
              </a:rPr>
              <a:t>Est considérée comme victime de harcèlement sexuel :</a:t>
            </a:r>
            <a:endParaRPr sz="2600">
              <a:solidFill>
                <a:schemeClr val="dk1"/>
              </a:solidFill>
              <a:latin typeface="Trebuchet MS"/>
              <a:ea typeface="Trebuchet MS"/>
              <a:cs typeface="Trebuchet MS"/>
              <a:sym typeface="Trebuchet MS"/>
            </a:endParaRPr>
          </a:p>
          <a:p>
            <a:pPr indent="0" lvl="0" marL="0" marR="0" rtl="0" algn="l">
              <a:lnSpc>
                <a:spcPct val="100000"/>
              </a:lnSpc>
              <a:spcBef>
                <a:spcPts val="15"/>
              </a:spcBef>
              <a:spcAft>
                <a:spcPts val="0"/>
              </a:spcAft>
              <a:buNone/>
            </a:pPr>
            <a:r>
              <a:t/>
            </a:r>
            <a:endParaRPr sz="3500">
              <a:solidFill>
                <a:schemeClr val="dk1"/>
              </a:solidFill>
              <a:latin typeface="Trebuchet MS"/>
              <a:ea typeface="Trebuchet MS"/>
              <a:cs typeface="Trebuchet MS"/>
              <a:sym typeface="Trebuchet MS"/>
            </a:endParaRPr>
          </a:p>
          <a:p>
            <a:pPr indent="0" lvl="0" marL="1751330" marR="0" rtl="0" algn="l">
              <a:lnSpc>
                <a:spcPct val="100000"/>
              </a:lnSpc>
              <a:spcBef>
                <a:spcPts val="0"/>
              </a:spcBef>
              <a:spcAft>
                <a:spcPts val="0"/>
              </a:spcAft>
              <a:buNone/>
            </a:pPr>
            <a:r>
              <a:rPr b="1" lang="en-US" sz="2600">
                <a:solidFill>
                  <a:srgbClr val="7B1B4A"/>
                </a:solidFill>
                <a:latin typeface="Trebuchet MS"/>
                <a:ea typeface="Trebuchet MS"/>
                <a:cs typeface="Trebuchet MS"/>
                <a:sym typeface="Trebuchet MS"/>
              </a:rPr>
              <a:t>Toute personne intégrée aux effectifs de la société</a:t>
            </a:r>
            <a:endParaRPr sz="2600">
              <a:solidFill>
                <a:schemeClr val="dk1"/>
              </a:solidFill>
              <a:latin typeface="Trebuchet MS"/>
              <a:ea typeface="Trebuchet MS"/>
              <a:cs typeface="Trebuchet MS"/>
              <a:sym typeface="Trebuchet MS"/>
            </a:endParaRPr>
          </a:p>
          <a:p>
            <a:pPr indent="0" lvl="0" marL="0" marR="0" rtl="0" algn="l">
              <a:lnSpc>
                <a:spcPct val="100000"/>
              </a:lnSpc>
              <a:spcBef>
                <a:spcPts val="15"/>
              </a:spcBef>
              <a:spcAft>
                <a:spcPts val="0"/>
              </a:spcAft>
              <a:buNone/>
            </a:pPr>
            <a:r>
              <a:t/>
            </a:r>
            <a:endParaRPr sz="3500">
              <a:solidFill>
                <a:schemeClr val="dk1"/>
              </a:solidFill>
              <a:latin typeface="Trebuchet MS"/>
              <a:ea typeface="Trebuchet MS"/>
              <a:cs typeface="Trebuchet MS"/>
              <a:sym typeface="Trebuchet MS"/>
            </a:endParaRPr>
          </a:p>
          <a:p>
            <a:pPr indent="0" lvl="0" marL="2540" marR="0" rtl="0" algn="ctr">
              <a:lnSpc>
                <a:spcPct val="100000"/>
              </a:lnSpc>
              <a:spcBef>
                <a:spcPts val="0"/>
              </a:spcBef>
              <a:spcAft>
                <a:spcPts val="0"/>
              </a:spcAft>
              <a:buNone/>
            </a:pPr>
            <a:r>
              <a:rPr b="1" lang="en-US" sz="2600">
                <a:solidFill>
                  <a:srgbClr val="7B1B4A"/>
                </a:solidFill>
                <a:latin typeface="Trebuchet MS"/>
                <a:ea typeface="Trebuchet MS"/>
                <a:cs typeface="Trebuchet MS"/>
                <a:sym typeface="Trebuchet MS"/>
              </a:rPr>
              <a:t>ou</a:t>
            </a:r>
            <a:endParaRPr sz="2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3100">
              <a:solidFill>
                <a:schemeClr val="dk1"/>
              </a:solidFill>
              <a:latin typeface="Trebuchet MS"/>
              <a:ea typeface="Trebuchet MS"/>
              <a:cs typeface="Trebuchet MS"/>
              <a:sym typeface="Trebuchet MS"/>
            </a:endParaRPr>
          </a:p>
          <a:p>
            <a:pPr indent="-770890" lvl="0" marL="2087245" marR="744855" rtl="0" algn="l">
              <a:lnSpc>
                <a:spcPct val="115399"/>
              </a:lnSpc>
              <a:spcBef>
                <a:spcPts val="0"/>
              </a:spcBef>
              <a:spcAft>
                <a:spcPts val="0"/>
              </a:spcAft>
              <a:buNone/>
            </a:pPr>
            <a:r>
              <a:rPr b="1" lang="en-US" sz="2600">
                <a:solidFill>
                  <a:srgbClr val="7B1B4A"/>
                </a:solidFill>
                <a:latin typeface="Trebuchet MS"/>
                <a:ea typeface="Trebuchet MS"/>
                <a:cs typeface="Trebuchet MS"/>
                <a:sym typeface="Trebuchet MS"/>
              </a:rPr>
              <a:t>Toute personne engagée dans une relation de travail ne  relevant pas du droit du travail en tant que tel</a:t>
            </a:r>
            <a:endParaRPr sz="2600">
              <a:solidFill>
                <a:schemeClr val="dk1"/>
              </a:solidFill>
              <a:latin typeface="Trebuchet MS"/>
              <a:ea typeface="Trebuchet MS"/>
              <a:cs typeface="Trebuchet MS"/>
              <a:sym typeface="Trebuchet M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8" name="Shape 378"/>
        <p:cNvGrpSpPr/>
        <p:nvPr/>
      </p:nvGrpSpPr>
      <p:grpSpPr>
        <a:xfrm>
          <a:off x="0" y="0"/>
          <a:ext cx="0" cy="0"/>
          <a:chOff x="0" y="0"/>
          <a:chExt cx="0" cy="0"/>
        </a:xfrm>
      </p:grpSpPr>
      <p:sp>
        <p:nvSpPr>
          <p:cNvPr id="379" name="Google Shape;379;p26"/>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26"/>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26"/>
          <p:cNvSpPr txBox="1"/>
          <p:nvPr/>
        </p:nvSpPr>
        <p:spPr>
          <a:xfrm>
            <a:off x="94753" y="168370"/>
            <a:ext cx="1092263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Description des actes - </a:t>
            </a:r>
            <a:r>
              <a:rPr b="1" lang="en-US" sz="2100">
                <a:solidFill>
                  <a:schemeClr val="dk1"/>
                </a:solidFill>
                <a:latin typeface="Trebuchet MS"/>
                <a:ea typeface="Trebuchet MS"/>
                <a:cs typeface="Trebuchet MS"/>
                <a:sym typeface="Trebuchet MS"/>
              </a:rPr>
              <a:t>Protagonistes </a:t>
            </a:r>
            <a:r>
              <a:rPr lang="en-US" sz="2100">
                <a:solidFill>
                  <a:schemeClr val="dk1"/>
                </a:solidFill>
                <a:latin typeface="Trebuchet MS"/>
                <a:ea typeface="Trebuchet MS"/>
                <a:cs typeface="Trebuchet MS"/>
                <a:sym typeface="Trebuchet MS"/>
              </a:rPr>
              <a:t>- Sanctions</a:t>
            </a:r>
            <a:endParaRPr sz="2100">
              <a:solidFill>
                <a:schemeClr val="dk1"/>
              </a:solidFill>
              <a:latin typeface="Trebuchet MS"/>
              <a:ea typeface="Trebuchet MS"/>
              <a:cs typeface="Trebuchet MS"/>
              <a:sym typeface="Trebuchet MS"/>
            </a:endParaRPr>
          </a:p>
        </p:txBody>
      </p:sp>
      <p:sp>
        <p:nvSpPr>
          <p:cNvPr id="382" name="Google Shape;382;p26"/>
          <p:cNvSpPr txBox="1"/>
          <p:nvPr/>
        </p:nvSpPr>
        <p:spPr>
          <a:xfrm>
            <a:off x="4035392" y="2249488"/>
            <a:ext cx="12821920" cy="2306320"/>
          </a:xfrm>
          <a:prstGeom prst="rect">
            <a:avLst/>
          </a:prstGeom>
          <a:solidFill>
            <a:srgbClr val="FEF1CB"/>
          </a:solidFill>
          <a:ln>
            <a:noFill/>
          </a:ln>
        </p:spPr>
        <p:txBody>
          <a:bodyPr anchorCtr="0" anchor="t" bIns="0" lIns="0" spcFirstLastPara="1" rIns="0" wrap="square" tIns="38100">
            <a:spAutoFit/>
          </a:bodyPr>
          <a:lstStyle/>
          <a:p>
            <a:pPr indent="0" lvl="0" marL="189865" marR="182245" rtl="0" algn="just">
              <a:lnSpc>
                <a:spcPct val="145800"/>
              </a:lnSpc>
              <a:spcBef>
                <a:spcPts val="0"/>
              </a:spcBef>
              <a:spcAft>
                <a:spcPts val="0"/>
              </a:spcAft>
              <a:buNone/>
            </a:pPr>
            <a:r>
              <a:rPr lang="en-US" sz="3000">
                <a:solidFill>
                  <a:schemeClr val="dk1"/>
                </a:solidFill>
                <a:latin typeface="Trebuchet MS"/>
                <a:ea typeface="Trebuchet MS"/>
                <a:cs typeface="Trebuchet MS"/>
                <a:sym typeface="Trebuchet MS"/>
              </a:rPr>
              <a:t>Il suffit pour le salarié de présenter des éléments de fait </a:t>
            </a:r>
            <a:r>
              <a:rPr b="1" lang="en-US" sz="3000">
                <a:solidFill>
                  <a:schemeClr val="dk1"/>
                </a:solidFill>
                <a:latin typeface="Trebuchet MS"/>
                <a:ea typeface="Trebuchet MS"/>
                <a:cs typeface="Trebuchet MS"/>
                <a:sym typeface="Trebuchet MS"/>
              </a:rPr>
              <a:t>laissant  supposer l’existence d’un harcèlement </a:t>
            </a:r>
            <a:r>
              <a:rPr lang="en-US" sz="3000">
                <a:solidFill>
                  <a:schemeClr val="dk1"/>
                </a:solidFill>
                <a:latin typeface="Trebuchet MS"/>
                <a:ea typeface="Trebuchet MS"/>
                <a:cs typeface="Trebuchet MS"/>
                <a:sym typeface="Trebuchet MS"/>
              </a:rPr>
              <a:t>pour disposer de moyens  d’action devant le Conseil de prud’hommes et devant le juge pénal.</a:t>
            </a:r>
            <a:endParaRPr sz="3000">
              <a:solidFill>
                <a:schemeClr val="dk1"/>
              </a:solidFill>
              <a:latin typeface="Trebuchet MS"/>
              <a:ea typeface="Trebuchet MS"/>
              <a:cs typeface="Trebuchet MS"/>
              <a:sym typeface="Trebuchet MS"/>
            </a:endParaRPr>
          </a:p>
        </p:txBody>
      </p:sp>
      <p:pic>
        <p:nvPicPr>
          <p:cNvPr id="383" name="Google Shape;383;p26"/>
          <p:cNvPicPr preferRelativeResize="0"/>
          <p:nvPr/>
        </p:nvPicPr>
        <p:blipFill rotWithShape="1">
          <a:blip r:embed="rId3">
            <a:alphaModFix/>
          </a:blip>
          <a:srcRect b="0" l="0" r="0" t="0"/>
          <a:stretch/>
        </p:blipFill>
        <p:spPr>
          <a:xfrm>
            <a:off x="930762" y="6288574"/>
            <a:ext cx="2200274" cy="2200274"/>
          </a:xfrm>
          <a:prstGeom prst="rect">
            <a:avLst/>
          </a:prstGeom>
          <a:noFill/>
          <a:ln>
            <a:noFill/>
          </a:ln>
        </p:spPr>
      </p:pic>
      <p:sp>
        <p:nvSpPr>
          <p:cNvPr id="384" name="Google Shape;384;p26"/>
          <p:cNvSpPr/>
          <p:nvPr/>
        </p:nvSpPr>
        <p:spPr>
          <a:xfrm>
            <a:off x="4035392" y="6097365"/>
            <a:ext cx="12819380" cy="2973070"/>
          </a:xfrm>
          <a:custGeom>
            <a:rect b="b" l="l" r="r" t="t"/>
            <a:pathLst>
              <a:path extrusionOk="0" h="2973070" w="12819380">
                <a:moveTo>
                  <a:pt x="12818874" y="2972492"/>
                </a:moveTo>
                <a:lnTo>
                  <a:pt x="0" y="2972492"/>
                </a:lnTo>
                <a:lnTo>
                  <a:pt x="0" y="0"/>
                </a:lnTo>
                <a:lnTo>
                  <a:pt x="12818874" y="0"/>
                </a:lnTo>
                <a:lnTo>
                  <a:pt x="12818874" y="2972492"/>
                </a:lnTo>
                <a:close/>
              </a:path>
            </a:pathLst>
          </a:custGeom>
          <a:solidFill>
            <a:srgbClr val="FEF1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26"/>
          <p:cNvSpPr txBox="1"/>
          <p:nvPr/>
        </p:nvSpPr>
        <p:spPr>
          <a:xfrm>
            <a:off x="4225892" y="6122746"/>
            <a:ext cx="12453620" cy="2692400"/>
          </a:xfrm>
          <a:prstGeom prst="rect">
            <a:avLst/>
          </a:prstGeom>
          <a:noFill/>
          <a:ln>
            <a:noFill/>
          </a:ln>
        </p:spPr>
        <p:txBody>
          <a:bodyPr anchorCtr="0" anchor="t" bIns="0" lIns="0" spcFirstLastPara="1" rIns="0" wrap="square" tIns="12700">
            <a:spAutoFit/>
          </a:bodyPr>
          <a:lstStyle/>
          <a:p>
            <a:pPr indent="0" lvl="0" marL="0" marR="5080" rtl="0" algn="just">
              <a:lnSpc>
                <a:spcPct val="145800"/>
              </a:lnSpc>
              <a:spcBef>
                <a:spcPts val="0"/>
              </a:spcBef>
              <a:spcAft>
                <a:spcPts val="0"/>
              </a:spcAft>
              <a:buNone/>
            </a:pPr>
            <a:r>
              <a:rPr b="1" lang="en-US" sz="3000">
                <a:solidFill>
                  <a:schemeClr val="dk1"/>
                </a:solidFill>
                <a:latin typeface="Trebuchet MS"/>
                <a:ea typeface="Trebuchet MS"/>
                <a:cs typeface="Trebuchet MS"/>
                <a:sym typeface="Trebuchet MS"/>
              </a:rPr>
              <a:t>La partie défenderesse (employeur) doit prouver que ces  agissements ne sont pas constitutifs d'un tel harcèlement </a:t>
            </a:r>
            <a:r>
              <a:rPr lang="en-US" sz="3000">
                <a:solidFill>
                  <a:schemeClr val="dk1"/>
                </a:solidFill>
                <a:latin typeface="Trebuchet MS"/>
                <a:ea typeface="Trebuchet MS"/>
                <a:cs typeface="Trebuchet MS"/>
                <a:sym typeface="Trebuchet MS"/>
              </a:rPr>
              <a:t>et que  sa décision est justifiée par des éléments objectifs étrangers à tout  harcèlement</a:t>
            </a:r>
            <a:endParaRPr sz="3000">
              <a:solidFill>
                <a:schemeClr val="dk1"/>
              </a:solidFill>
              <a:latin typeface="Trebuchet MS"/>
              <a:ea typeface="Trebuchet MS"/>
              <a:cs typeface="Trebuchet MS"/>
              <a:sym typeface="Trebuchet MS"/>
            </a:endParaRPr>
          </a:p>
        </p:txBody>
      </p:sp>
      <p:pic>
        <p:nvPicPr>
          <p:cNvPr id="386" name="Google Shape;386;p26"/>
          <p:cNvPicPr preferRelativeResize="0"/>
          <p:nvPr/>
        </p:nvPicPr>
        <p:blipFill rotWithShape="1">
          <a:blip r:embed="rId4">
            <a:alphaModFix/>
          </a:blip>
          <a:srcRect b="0" l="0" r="0" t="0"/>
          <a:stretch/>
        </p:blipFill>
        <p:spPr>
          <a:xfrm>
            <a:off x="1028700" y="2040851"/>
            <a:ext cx="2095499" cy="2724149"/>
          </a:xfrm>
          <a:prstGeom prst="rect">
            <a:avLst/>
          </a:prstGeom>
          <a:noFill/>
          <a:ln>
            <a:noFill/>
          </a:ln>
        </p:spPr>
      </p:pic>
      <p:sp>
        <p:nvSpPr>
          <p:cNvPr id="387" name="Google Shape;387;p26"/>
          <p:cNvSpPr txBox="1"/>
          <p:nvPr>
            <p:ph type="title"/>
          </p:nvPr>
        </p:nvSpPr>
        <p:spPr>
          <a:xfrm>
            <a:off x="5695155" y="997649"/>
            <a:ext cx="6898005" cy="513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3200">
                <a:solidFill>
                  <a:srgbClr val="E94234"/>
                </a:solidFill>
                <a:latin typeface="Trebuchet MS"/>
                <a:ea typeface="Trebuchet MS"/>
                <a:cs typeface="Trebuchet MS"/>
                <a:sym typeface="Trebuchet MS"/>
              </a:rPr>
              <a:t>Important : la charge de la preuve</a:t>
            </a:r>
            <a:endParaRPr sz="3200">
              <a:latin typeface="Trebuchet MS"/>
              <a:ea typeface="Trebuchet MS"/>
              <a:cs typeface="Trebuchet MS"/>
              <a:sym typeface="Trebuchet M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1" name="Shape 391"/>
        <p:cNvGrpSpPr/>
        <p:nvPr/>
      </p:nvGrpSpPr>
      <p:grpSpPr>
        <a:xfrm>
          <a:off x="0" y="0"/>
          <a:ext cx="0" cy="0"/>
          <a:chOff x="0" y="0"/>
          <a:chExt cx="0" cy="0"/>
        </a:xfrm>
      </p:grpSpPr>
      <p:sp>
        <p:nvSpPr>
          <p:cNvPr id="392" name="Google Shape;392;p27"/>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27"/>
          <p:cNvSpPr txBox="1"/>
          <p:nvPr/>
        </p:nvSpPr>
        <p:spPr>
          <a:xfrm>
            <a:off x="3352236" y="1597330"/>
            <a:ext cx="13907135" cy="1880235"/>
          </a:xfrm>
          <a:prstGeom prst="rect">
            <a:avLst/>
          </a:prstGeom>
          <a:solidFill>
            <a:srgbClr val="E3A587"/>
          </a:solidFill>
          <a:ln>
            <a:noFill/>
          </a:ln>
        </p:spPr>
        <p:txBody>
          <a:bodyPr anchorCtr="0" anchor="t" bIns="0" lIns="0" spcFirstLastPara="1" rIns="0" wrap="square" tIns="34925">
            <a:spAutoFit/>
          </a:bodyPr>
          <a:lstStyle/>
          <a:p>
            <a:pPr indent="-635" lvl="0" marL="174625" marR="167005" rtl="0" algn="ctr">
              <a:lnSpc>
                <a:spcPct val="114999"/>
              </a:lnSpc>
              <a:spcBef>
                <a:spcPts val="0"/>
              </a:spcBef>
              <a:spcAft>
                <a:spcPts val="0"/>
              </a:spcAft>
              <a:buNone/>
            </a:pPr>
            <a:r>
              <a:rPr lang="en-US" sz="2500">
                <a:solidFill>
                  <a:schemeClr val="dk1"/>
                </a:solidFill>
                <a:latin typeface="Trebuchet MS"/>
                <a:ea typeface="Trebuchet MS"/>
                <a:cs typeface="Trebuchet MS"/>
                <a:sym typeface="Trebuchet MS"/>
              </a:rPr>
              <a:t>Le fait d'imposer à une personne, de façon répétée, des propos ou comportements à  connotation sexuelle ou sexiste qui soit portent atteinte à sa dignité en raison de leur caractère  dégradant ou humiliant, soit créent à son encontre une situation intimidante, hostile ou  offensante est puni de </a:t>
            </a:r>
            <a:r>
              <a:rPr b="1" lang="en-US" sz="2500">
                <a:solidFill>
                  <a:schemeClr val="dk1"/>
                </a:solidFill>
                <a:latin typeface="Trebuchet MS"/>
                <a:ea typeface="Trebuchet MS"/>
                <a:cs typeface="Trebuchet MS"/>
                <a:sym typeface="Trebuchet MS"/>
              </a:rPr>
              <a:t>deux ans d'emprisonnement et de 30 000 € d'amende</a:t>
            </a:r>
            <a:r>
              <a:rPr lang="en-US" sz="2500">
                <a:solidFill>
                  <a:schemeClr val="dk1"/>
                </a:solidFill>
                <a:latin typeface="Trebuchet MS"/>
                <a:ea typeface="Trebuchet MS"/>
                <a:cs typeface="Trebuchet MS"/>
                <a:sym typeface="Trebuchet MS"/>
              </a:rPr>
              <a:t>.</a:t>
            </a:r>
            <a:endParaRPr sz="2500">
              <a:solidFill>
                <a:schemeClr val="dk1"/>
              </a:solidFill>
              <a:latin typeface="Trebuchet MS"/>
              <a:ea typeface="Trebuchet MS"/>
              <a:cs typeface="Trebuchet MS"/>
              <a:sym typeface="Trebuchet MS"/>
            </a:endParaRPr>
          </a:p>
        </p:txBody>
      </p:sp>
      <p:sp>
        <p:nvSpPr>
          <p:cNvPr id="394" name="Google Shape;394;p27"/>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 name="Google Shape;395;p27"/>
          <p:cNvSpPr txBox="1"/>
          <p:nvPr/>
        </p:nvSpPr>
        <p:spPr>
          <a:xfrm>
            <a:off x="94753" y="168370"/>
            <a:ext cx="1085786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1. Le harcèlement sexuel </a:t>
            </a:r>
            <a:r>
              <a:rPr lang="en-US" sz="2100">
                <a:solidFill>
                  <a:schemeClr val="dk1"/>
                </a:solidFill>
                <a:latin typeface="Trebuchet MS"/>
                <a:ea typeface="Trebuchet MS"/>
                <a:cs typeface="Trebuchet MS"/>
                <a:sym typeface="Trebuchet MS"/>
              </a:rPr>
              <a:t>: Définition - Description des actes - Protagonistes - </a:t>
            </a:r>
            <a:r>
              <a:rPr b="1" lang="en-US" sz="2100">
                <a:solidFill>
                  <a:schemeClr val="dk1"/>
                </a:solidFill>
                <a:latin typeface="Trebuchet MS"/>
                <a:ea typeface="Trebuchet MS"/>
                <a:cs typeface="Trebuchet MS"/>
                <a:sym typeface="Trebuchet MS"/>
              </a:rPr>
              <a:t>Sanctions</a:t>
            </a:r>
            <a:endParaRPr sz="2100">
              <a:solidFill>
                <a:schemeClr val="dk1"/>
              </a:solidFill>
              <a:latin typeface="Trebuchet MS"/>
              <a:ea typeface="Trebuchet MS"/>
              <a:cs typeface="Trebuchet MS"/>
              <a:sym typeface="Trebuchet MS"/>
            </a:endParaRPr>
          </a:p>
        </p:txBody>
      </p:sp>
      <p:pic>
        <p:nvPicPr>
          <p:cNvPr id="396" name="Google Shape;396;p27"/>
          <p:cNvPicPr preferRelativeResize="0"/>
          <p:nvPr/>
        </p:nvPicPr>
        <p:blipFill rotWithShape="1">
          <a:blip r:embed="rId3">
            <a:alphaModFix/>
          </a:blip>
          <a:srcRect b="0" l="0" r="0" t="0"/>
          <a:stretch/>
        </p:blipFill>
        <p:spPr>
          <a:xfrm>
            <a:off x="691275" y="1501148"/>
            <a:ext cx="2495550" cy="1904999"/>
          </a:xfrm>
          <a:prstGeom prst="rect">
            <a:avLst/>
          </a:prstGeom>
          <a:noFill/>
          <a:ln>
            <a:noFill/>
          </a:ln>
        </p:spPr>
      </p:pic>
      <p:pic>
        <p:nvPicPr>
          <p:cNvPr id="397" name="Google Shape;397;p27"/>
          <p:cNvPicPr preferRelativeResize="0"/>
          <p:nvPr/>
        </p:nvPicPr>
        <p:blipFill rotWithShape="1">
          <a:blip r:embed="rId4">
            <a:alphaModFix/>
          </a:blip>
          <a:srcRect b="0" l="0" r="0" t="0"/>
          <a:stretch/>
        </p:blipFill>
        <p:spPr>
          <a:xfrm>
            <a:off x="1028700" y="4362932"/>
            <a:ext cx="1924049" cy="2000249"/>
          </a:xfrm>
          <a:prstGeom prst="rect">
            <a:avLst/>
          </a:prstGeom>
          <a:noFill/>
          <a:ln>
            <a:noFill/>
          </a:ln>
        </p:spPr>
      </p:pic>
      <p:grpSp>
        <p:nvGrpSpPr>
          <p:cNvPr id="398" name="Google Shape;398;p27"/>
          <p:cNvGrpSpPr/>
          <p:nvPr/>
        </p:nvGrpSpPr>
        <p:grpSpPr>
          <a:xfrm>
            <a:off x="3314584" y="4362932"/>
            <a:ext cx="13943330" cy="2318385"/>
            <a:chOff x="3314584" y="4362932"/>
            <a:chExt cx="13943330" cy="2318385"/>
          </a:xfrm>
        </p:grpSpPr>
        <p:sp>
          <p:nvSpPr>
            <p:cNvPr id="399" name="Google Shape;399;p27"/>
            <p:cNvSpPr/>
            <p:nvPr/>
          </p:nvSpPr>
          <p:spPr>
            <a:xfrm>
              <a:off x="3314584" y="4362932"/>
              <a:ext cx="13943330" cy="2318385"/>
            </a:xfrm>
            <a:custGeom>
              <a:rect b="b" l="l" r="r" t="t"/>
              <a:pathLst>
                <a:path extrusionOk="0" h="2318384" w="13943330">
                  <a:moveTo>
                    <a:pt x="13943196" y="2317830"/>
                  </a:moveTo>
                  <a:lnTo>
                    <a:pt x="0" y="2317830"/>
                  </a:lnTo>
                  <a:lnTo>
                    <a:pt x="0" y="0"/>
                  </a:lnTo>
                  <a:lnTo>
                    <a:pt x="13943196" y="0"/>
                  </a:lnTo>
                  <a:lnTo>
                    <a:pt x="13943196" y="2317830"/>
                  </a:lnTo>
                  <a:close/>
                </a:path>
              </a:pathLst>
            </a:custGeom>
            <a:solidFill>
              <a:srgbClr val="FFD9D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00" name="Google Shape;400;p27"/>
            <p:cNvPicPr preferRelativeResize="0"/>
            <p:nvPr/>
          </p:nvPicPr>
          <p:blipFill rotWithShape="1">
            <a:blip r:embed="rId5">
              <a:alphaModFix/>
            </a:blip>
            <a:srcRect b="0" l="0" r="0" t="0"/>
            <a:stretch/>
          </p:blipFill>
          <p:spPr>
            <a:xfrm>
              <a:off x="4128971" y="5472594"/>
              <a:ext cx="123824" cy="123824"/>
            </a:xfrm>
            <a:prstGeom prst="rect">
              <a:avLst/>
            </a:prstGeom>
            <a:noFill/>
            <a:ln>
              <a:noFill/>
            </a:ln>
          </p:spPr>
        </p:pic>
        <p:pic>
          <p:nvPicPr>
            <p:cNvPr id="401" name="Google Shape;401;p27"/>
            <p:cNvPicPr preferRelativeResize="0"/>
            <p:nvPr/>
          </p:nvPicPr>
          <p:blipFill rotWithShape="1">
            <a:blip r:embed="rId6">
              <a:alphaModFix/>
            </a:blip>
            <a:srcRect b="0" l="0" r="0" t="0"/>
            <a:stretch/>
          </p:blipFill>
          <p:spPr>
            <a:xfrm>
              <a:off x="4128971" y="5910744"/>
              <a:ext cx="123824" cy="123824"/>
            </a:xfrm>
            <a:prstGeom prst="rect">
              <a:avLst/>
            </a:prstGeom>
            <a:noFill/>
            <a:ln>
              <a:noFill/>
            </a:ln>
          </p:spPr>
        </p:pic>
        <p:pic>
          <p:nvPicPr>
            <p:cNvPr id="402" name="Google Shape;402;p27"/>
            <p:cNvPicPr preferRelativeResize="0"/>
            <p:nvPr/>
          </p:nvPicPr>
          <p:blipFill rotWithShape="1">
            <a:blip r:embed="rId7">
              <a:alphaModFix/>
            </a:blip>
            <a:srcRect b="0" l="0" r="0" t="0"/>
            <a:stretch/>
          </p:blipFill>
          <p:spPr>
            <a:xfrm>
              <a:off x="4128971" y="6348894"/>
              <a:ext cx="123824" cy="123824"/>
            </a:xfrm>
            <a:prstGeom prst="rect">
              <a:avLst/>
            </a:prstGeom>
            <a:noFill/>
            <a:ln>
              <a:noFill/>
            </a:ln>
          </p:spPr>
        </p:pic>
      </p:grpSp>
      <p:sp>
        <p:nvSpPr>
          <p:cNvPr id="403" name="Google Shape;403;p27"/>
          <p:cNvSpPr txBox="1"/>
          <p:nvPr/>
        </p:nvSpPr>
        <p:spPr>
          <a:xfrm>
            <a:off x="3314584" y="4362932"/>
            <a:ext cx="13943330" cy="2318385"/>
          </a:xfrm>
          <a:prstGeom prst="rect">
            <a:avLst/>
          </a:prstGeom>
          <a:noFill/>
          <a:ln>
            <a:noFill/>
          </a:ln>
        </p:spPr>
        <p:txBody>
          <a:bodyPr anchorCtr="0" anchor="t" bIns="0" lIns="0" spcFirstLastPara="1" rIns="0" wrap="square" tIns="34925">
            <a:spAutoFit/>
          </a:bodyPr>
          <a:lstStyle/>
          <a:p>
            <a:pPr indent="0" lvl="0" marL="37465" marR="1160780" rtl="0" algn="l">
              <a:lnSpc>
                <a:spcPct val="114999"/>
              </a:lnSpc>
              <a:spcBef>
                <a:spcPts val="0"/>
              </a:spcBef>
              <a:spcAft>
                <a:spcPts val="0"/>
              </a:spcAft>
              <a:buNone/>
            </a:pPr>
            <a:r>
              <a:rPr i="1" lang="en-US" sz="2500">
                <a:solidFill>
                  <a:schemeClr val="dk1"/>
                </a:solidFill>
                <a:latin typeface="Trebuchet MS"/>
                <a:ea typeface="Trebuchet MS"/>
                <a:cs typeface="Trebuchet MS"/>
                <a:sym typeface="Trebuchet MS"/>
              </a:rPr>
              <a:t>Tout salarié ayant procédé à des agissements de harcèlement sexuel est passible d’une sanction  disciplinaire par son employeur :</a:t>
            </a:r>
            <a:endParaRPr sz="2500">
              <a:solidFill>
                <a:schemeClr val="dk1"/>
              </a:solidFill>
              <a:latin typeface="Trebuchet MS"/>
              <a:ea typeface="Trebuchet MS"/>
              <a:cs typeface="Trebuchet MS"/>
              <a:sym typeface="Trebuchet MS"/>
            </a:endParaRPr>
          </a:p>
          <a:p>
            <a:pPr indent="0" lvl="0" marL="1116965" marR="11289030" rtl="0" algn="l">
              <a:lnSpc>
                <a:spcPct val="114999"/>
              </a:lnSpc>
              <a:spcBef>
                <a:spcPts val="0"/>
              </a:spcBef>
              <a:spcAft>
                <a:spcPts val="0"/>
              </a:spcAft>
              <a:buNone/>
            </a:pPr>
            <a:r>
              <a:rPr i="1" lang="en-US" sz="2500">
                <a:solidFill>
                  <a:schemeClr val="dk1"/>
                </a:solidFill>
                <a:latin typeface="Trebuchet MS"/>
                <a:ea typeface="Trebuchet MS"/>
                <a:cs typeface="Trebuchet MS"/>
                <a:sym typeface="Trebuchet MS"/>
              </a:rPr>
              <a:t>mutation  mise à pied</a:t>
            </a:r>
            <a:endParaRPr sz="2500">
              <a:solidFill>
                <a:schemeClr val="dk1"/>
              </a:solidFill>
              <a:latin typeface="Trebuchet MS"/>
              <a:ea typeface="Trebuchet MS"/>
              <a:cs typeface="Trebuchet MS"/>
              <a:sym typeface="Trebuchet MS"/>
            </a:endParaRPr>
          </a:p>
          <a:p>
            <a:pPr indent="0" lvl="0" marL="1116965" marR="0" rtl="0" algn="l">
              <a:lnSpc>
                <a:spcPct val="100000"/>
              </a:lnSpc>
              <a:spcBef>
                <a:spcPts val="450"/>
              </a:spcBef>
              <a:spcAft>
                <a:spcPts val="0"/>
              </a:spcAft>
              <a:buNone/>
            </a:pPr>
            <a:r>
              <a:rPr i="1" lang="en-US" sz="2500">
                <a:solidFill>
                  <a:schemeClr val="dk1"/>
                </a:solidFill>
                <a:latin typeface="Trebuchet MS"/>
                <a:ea typeface="Trebuchet MS"/>
                <a:cs typeface="Trebuchet MS"/>
                <a:sym typeface="Trebuchet MS"/>
              </a:rPr>
              <a:t>licenciement, rétrogradation</a:t>
            </a:r>
            <a:endParaRPr sz="2500">
              <a:solidFill>
                <a:schemeClr val="dk1"/>
              </a:solidFill>
              <a:latin typeface="Trebuchet MS"/>
              <a:ea typeface="Trebuchet MS"/>
              <a:cs typeface="Trebuchet MS"/>
              <a:sym typeface="Trebuchet MS"/>
            </a:endParaRPr>
          </a:p>
        </p:txBody>
      </p:sp>
      <p:sp>
        <p:nvSpPr>
          <p:cNvPr id="404" name="Google Shape;404;p27"/>
          <p:cNvSpPr/>
          <p:nvPr/>
        </p:nvSpPr>
        <p:spPr>
          <a:xfrm>
            <a:off x="3352308" y="7080554"/>
            <a:ext cx="0" cy="2419350"/>
          </a:xfrm>
          <a:custGeom>
            <a:rect b="b" l="l" r="r" t="t"/>
            <a:pathLst>
              <a:path extrusionOk="0" h="2419350" w="120000">
                <a:moveTo>
                  <a:pt x="0" y="2419349"/>
                </a:moveTo>
                <a:lnTo>
                  <a:pt x="0" y="0"/>
                </a:lnTo>
              </a:path>
            </a:pathLst>
          </a:custGeom>
          <a:noFill/>
          <a:ln cap="flat" cmpd="sng" w="76175">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27"/>
          <p:cNvSpPr/>
          <p:nvPr/>
        </p:nvSpPr>
        <p:spPr>
          <a:xfrm>
            <a:off x="11959336" y="9328454"/>
            <a:ext cx="2052320" cy="19050"/>
          </a:xfrm>
          <a:custGeom>
            <a:rect b="b" l="l" r="r" t="t"/>
            <a:pathLst>
              <a:path extrusionOk="0" h="19050" w="2052319">
                <a:moveTo>
                  <a:pt x="2051812" y="0"/>
                </a:moveTo>
                <a:lnTo>
                  <a:pt x="1238516" y="0"/>
                </a:lnTo>
                <a:lnTo>
                  <a:pt x="0" y="0"/>
                </a:lnTo>
                <a:lnTo>
                  <a:pt x="0" y="19050"/>
                </a:lnTo>
                <a:lnTo>
                  <a:pt x="1238516" y="19050"/>
                </a:lnTo>
                <a:lnTo>
                  <a:pt x="2051812" y="19050"/>
                </a:lnTo>
                <a:lnTo>
                  <a:pt x="2051812"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27"/>
          <p:cNvSpPr txBox="1"/>
          <p:nvPr/>
        </p:nvSpPr>
        <p:spPr>
          <a:xfrm>
            <a:off x="3438506" y="7121175"/>
            <a:ext cx="13734415" cy="2254250"/>
          </a:xfrm>
          <a:prstGeom prst="rect">
            <a:avLst/>
          </a:prstGeom>
          <a:noFill/>
          <a:ln>
            <a:noFill/>
          </a:ln>
        </p:spPr>
        <p:txBody>
          <a:bodyPr anchorCtr="0" anchor="t" bIns="0" lIns="0" spcFirstLastPara="1" rIns="0" wrap="square" tIns="12700">
            <a:spAutoFit/>
          </a:bodyPr>
          <a:lstStyle/>
          <a:p>
            <a:pPr indent="0" lvl="0" marL="781685" marR="773430" rtl="0" algn="ctr">
              <a:lnSpc>
                <a:spcPct val="116100"/>
              </a:lnSpc>
              <a:spcBef>
                <a:spcPts val="0"/>
              </a:spcBef>
              <a:spcAft>
                <a:spcPts val="0"/>
              </a:spcAft>
              <a:buNone/>
            </a:pPr>
            <a:r>
              <a:rPr b="1" lang="en-US" sz="2100">
                <a:solidFill>
                  <a:schemeClr val="dk1"/>
                </a:solidFill>
                <a:latin typeface="Trebuchet MS"/>
                <a:ea typeface="Trebuchet MS"/>
                <a:cs typeface="Trebuchet MS"/>
                <a:sym typeface="Trebuchet MS"/>
              </a:rPr>
              <a:t>Réagir rapidement : l’employeur dispose d’un délai de </a:t>
            </a:r>
            <a:r>
              <a:rPr b="1" lang="en-US" sz="2100">
                <a:solidFill>
                  <a:srgbClr val="E94234"/>
                </a:solidFill>
                <a:latin typeface="Trebuchet MS"/>
                <a:ea typeface="Trebuchet MS"/>
                <a:cs typeface="Trebuchet MS"/>
                <a:sym typeface="Trebuchet MS"/>
              </a:rPr>
              <a:t>2 mois </a:t>
            </a:r>
            <a:r>
              <a:rPr b="1" lang="en-US" sz="2100">
                <a:solidFill>
                  <a:schemeClr val="dk1"/>
                </a:solidFill>
                <a:latin typeface="Trebuchet MS"/>
                <a:ea typeface="Trebuchet MS"/>
                <a:cs typeface="Trebuchet MS"/>
                <a:sym typeface="Trebuchet MS"/>
              </a:rPr>
              <a:t>pour sanctionner l’auteur d’un  harcèlement.</a:t>
            </a:r>
            <a:endParaRPr sz="2100">
              <a:solidFill>
                <a:schemeClr val="dk1"/>
              </a:solidFill>
              <a:latin typeface="Trebuchet MS"/>
              <a:ea typeface="Trebuchet MS"/>
              <a:cs typeface="Trebuchet MS"/>
              <a:sym typeface="Trebuchet MS"/>
            </a:endParaRPr>
          </a:p>
          <a:p>
            <a:pPr indent="0" lvl="0" marL="0" marR="0" rtl="0" algn="l">
              <a:lnSpc>
                <a:spcPct val="100000"/>
              </a:lnSpc>
              <a:spcBef>
                <a:spcPts val="20"/>
              </a:spcBef>
              <a:spcAft>
                <a:spcPts val="0"/>
              </a:spcAft>
              <a:buNone/>
            </a:pPr>
            <a:r>
              <a:t/>
            </a:r>
            <a:endParaRPr sz="2500">
              <a:solidFill>
                <a:schemeClr val="dk1"/>
              </a:solidFill>
              <a:latin typeface="Trebuchet MS"/>
              <a:ea typeface="Trebuchet MS"/>
              <a:cs typeface="Trebuchet MS"/>
              <a:sym typeface="Trebuchet MS"/>
            </a:endParaRPr>
          </a:p>
          <a:p>
            <a:pPr indent="0" lvl="0" marL="12700" marR="5080" rtl="0" algn="ctr">
              <a:lnSpc>
                <a:spcPct val="116100"/>
              </a:lnSpc>
              <a:spcBef>
                <a:spcPts val="0"/>
              </a:spcBef>
              <a:spcAft>
                <a:spcPts val="0"/>
              </a:spcAft>
              <a:buNone/>
            </a:pPr>
            <a:r>
              <a:rPr b="1" lang="en-US" sz="2100">
                <a:solidFill>
                  <a:schemeClr val="dk1"/>
                </a:solidFill>
                <a:latin typeface="Trebuchet MS"/>
                <a:ea typeface="Trebuchet MS"/>
                <a:cs typeface="Trebuchet MS"/>
                <a:sym typeface="Trebuchet MS"/>
              </a:rPr>
              <a:t>Article L. 1332-4 du code du travail </a:t>
            </a:r>
            <a:r>
              <a:rPr lang="en-US" sz="2100">
                <a:solidFill>
                  <a:schemeClr val="dk1"/>
                </a:solidFill>
                <a:latin typeface="Trebuchet MS"/>
                <a:ea typeface="Trebuchet MS"/>
                <a:cs typeface="Trebuchet MS"/>
                <a:sym typeface="Trebuchet MS"/>
              </a:rPr>
              <a:t>“</a:t>
            </a:r>
            <a:r>
              <a:rPr i="1" lang="en-US" sz="2100">
                <a:solidFill>
                  <a:schemeClr val="dk1"/>
                </a:solidFill>
                <a:latin typeface="Trebuchet MS"/>
                <a:ea typeface="Trebuchet MS"/>
                <a:cs typeface="Trebuchet MS"/>
                <a:sym typeface="Trebuchet MS"/>
              </a:rPr>
              <a:t>Aucun fait fautif ne peut donner lieu à lui seul à l'engagement de poursuites  disciplinaires au-delà d'un délai de deux mois à compter du jour où l'employeur en a eu connaissance, à moins que ce fait  ait donné lieu dans le même délai à l'exercice de poursuites pénales.”</a:t>
            </a:r>
            <a:endParaRPr sz="2100">
              <a:solidFill>
                <a:schemeClr val="dk1"/>
              </a:solidFill>
              <a:latin typeface="Trebuchet MS"/>
              <a:ea typeface="Trebuchet MS"/>
              <a:cs typeface="Trebuchet MS"/>
              <a:sym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0" name="Shape 410"/>
        <p:cNvGrpSpPr/>
        <p:nvPr/>
      </p:nvGrpSpPr>
      <p:grpSpPr>
        <a:xfrm>
          <a:off x="0" y="0"/>
          <a:ext cx="0" cy="0"/>
          <a:chOff x="0" y="0"/>
          <a:chExt cx="0" cy="0"/>
        </a:xfrm>
      </p:grpSpPr>
      <p:sp>
        <p:nvSpPr>
          <p:cNvPr id="411" name="Google Shape;411;p28"/>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28"/>
          <p:cNvSpPr/>
          <p:nvPr/>
        </p:nvSpPr>
        <p:spPr>
          <a:xfrm>
            <a:off x="119337" y="84991"/>
            <a:ext cx="6560820" cy="10199370"/>
          </a:xfrm>
          <a:custGeom>
            <a:rect b="b" l="l" r="r" t="t"/>
            <a:pathLst>
              <a:path extrusionOk="0" h="10199370" w="6560820">
                <a:moveTo>
                  <a:pt x="6560233" y="10199113"/>
                </a:moveTo>
                <a:lnTo>
                  <a:pt x="0" y="10199113"/>
                </a:lnTo>
                <a:lnTo>
                  <a:pt x="0" y="0"/>
                </a:lnTo>
                <a:lnTo>
                  <a:pt x="6560233" y="0"/>
                </a:lnTo>
                <a:lnTo>
                  <a:pt x="6560233" y="10199113"/>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13" name="Google Shape;413;p28"/>
          <p:cNvPicPr preferRelativeResize="0"/>
          <p:nvPr/>
        </p:nvPicPr>
        <p:blipFill rotWithShape="1">
          <a:blip r:embed="rId3">
            <a:alphaModFix/>
          </a:blip>
          <a:srcRect b="0" l="0" r="0" t="0"/>
          <a:stretch/>
        </p:blipFill>
        <p:spPr>
          <a:xfrm>
            <a:off x="7692556" y="1492572"/>
            <a:ext cx="9563099" cy="7391399"/>
          </a:xfrm>
          <a:prstGeom prst="rect">
            <a:avLst/>
          </a:prstGeom>
          <a:noFill/>
          <a:ln>
            <a:noFill/>
          </a:ln>
        </p:spPr>
      </p:pic>
      <p:sp>
        <p:nvSpPr>
          <p:cNvPr id="414" name="Google Shape;414;p28"/>
          <p:cNvSpPr txBox="1"/>
          <p:nvPr/>
        </p:nvSpPr>
        <p:spPr>
          <a:xfrm>
            <a:off x="1057791" y="3164926"/>
            <a:ext cx="4509770" cy="2425700"/>
          </a:xfrm>
          <a:prstGeom prst="rect">
            <a:avLst/>
          </a:prstGeom>
          <a:noFill/>
          <a:ln>
            <a:noFill/>
          </a:ln>
        </p:spPr>
        <p:txBody>
          <a:bodyPr anchorCtr="0" anchor="t" bIns="0" lIns="0" spcFirstLastPara="1" rIns="0" wrap="square" tIns="12700">
            <a:spAutoFit/>
          </a:bodyPr>
          <a:lstStyle/>
          <a:p>
            <a:pPr indent="664210" lvl="0" marL="12700" marR="5080" rtl="0" algn="l">
              <a:lnSpc>
                <a:spcPct val="148600"/>
              </a:lnSpc>
              <a:spcBef>
                <a:spcPts val="0"/>
              </a:spcBef>
              <a:spcAft>
                <a:spcPts val="0"/>
              </a:spcAft>
              <a:buNone/>
            </a:pPr>
            <a:r>
              <a:rPr b="1" lang="en-US" sz="5300">
                <a:solidFill>
                  <a:schemeClr val="dk1"/>
                </a:solidFill>
                <a:latin typeface="Trebuchet MS"/>
                <a:ea typeface="Trebuchet MS"/>
                <a:cs typeface="Trebuchet MS"/>
                <a:sym typeface="Trebuchet MS"/>
              </a:rPr>
              <a:t>Identifier  les situations</a:t>
            </a:r>
            <a:endParaRPr sz="5300">
              <a:solidFill>
                <a:schemeClr val="dk1"/>
              </a:solidFill>
              <a:latin typeface="Trebuchet MS"/>
              <a:ea typeface="Trebuchet MS"/>
              <a:cs typeface="Trebuchet MS"/>
              <a:sym typeface="Trebuchet MS"/>
            </a:endParaRPr>
          </a:p>
        </p:txBody>
      </p:sp>
      <p:sp>
        <p:nvSpPr>
          <p:cNvPr id="415" name="Google Shape;415;p28"/>
          <p:cNvSpPr txBox="1"/>
          <p:nvPr/>
        </p:nvSpPr>
        <p:spPr>
          <a:xfrm>
            <a:off x="741234" y="5957732"/>
            <a:ext cx="5318125" cy="83311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5300">
                <a:solidFill>
                  <a:schemeClr val="dk1"/>
                </a:solidFill>
                <a:latin typeface="Trebuchet MS"/>
                <a:ea typeface="Trebuchet MS"/>
                <a:cs typeface="Trebuchet MS"/>
                <a:sym typeface="Trebuchet MS"/>
              </a:rPr>
              <a:t>de harcèlement</a:t>
            </a:r>
            <a:endParaRPr sz="5300">
              <a:solidFill>
                <a:schemeClr val="dk1"/>
              </a:solidFill>
              <a:latin typeface="Trebuchet MS"/>
              <a:ea typeface="Trebuchet MS"/>
              <a:cs typeface="Trebuchet MS"/>
              <a:sym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9" name="Shape 419"/>
        <p:cNvGrpSpPr/>
        <p:nvPr/>
      </p:nvGrpSpPr>
      <p:grpSpPr>
        <a:xfrm>
          <a:off x="0" y="0"/>
          <a:ext cx="0" cy="0"/>
          <a:chOff x="0" y="0"/>
          <a:chExt cx="0" cy="0"/>
        </a:xfrm>
      </p:grpSpPr>
      <p:sp>
        <p:nvSpPr>
          <p:cNvPr id="420" name="Google Shape;420;p29"/>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29"/>
          <p:cNvSpPr txBox="1"/>
          <p:nvPr>
            <p:ph type="title"/>
          </p:nvPr>
        </p:nvSpPr>
        <p:spPr>
          <a:xfrm>
            <a:off x="1016000" y="1308032"/>
            <a:ext cx="6473190"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solidFill>
                  <a:srgbClr val="D86964"/>
                </a:solidFill>
                <a:latin typeface="Trebuchet MS"/>
                <a:ea typeface="Trebuchet MS"/>
                <a:cs typeface="Trebuchet MS"/>
                <a:sym typeface="Trebuchet MS"/>
              </a:rPr>
              <a:t>Harcèlement moral individuel</a:t>
            </a:r>
            <a:endParaRPr/>
          </a:p>
        </p:txBody>
      </p:sp>
      <p:pic>
        <p:nvPicPr>
          <p:cNvPr id="422" name="Google Shape;422;p29"/>
          <p:cNvPicPr preferRelativeResize="0"/>
          <p:nvPr/>
        </p:nvPicPr>
        <p:blipFill rotWithShape="1">
          <a:blip r:embed="rId3">
            <a:alphaModFix/>
          </a:blip>
          <a:srcRect b="0" l="0" r="0" t="0"/>
          <a:stretch/>
        </p:blipFill>
        <p:spPr>
          <a:xfrm>
            <a:off x="1343024" y="2476400"/>
            <a:ext cx="123824" cy="123824"/>
          </a:xfrm>
          <a:prstGeom prst="rect">
            <a:avLst/>
          </a:prstGeom>
          <a:noFill/>
          <a:ln>
            <a:noFill/>
          </a:ln>
        </p:spPr>
      </p:pic>
      <p:pic>
        <p:nvPicPr>
          <p:cNvPr id="423" name="Google Shape;423;p29"/>
          <p:cNvPicPr preferRelativeResize="0"/>
          <p:nvPr/>
        </p:nvPicPr>
        <p:blipFill rotWithShape="1">
          <a:blip r:embed="rId3">
            <a:alphaModFix/>
          </a:blip>
          <a:srcRect b="0" l="0" r="0" t="0"/>
          <a:stretch/>
        </p:blipFill>
        <p:spPr>
          <a:xfrm>
            <a:off x="1343024" y="3505100"/>
            <a:ext cx="123824" cy="123824"/>
          </a:xfrm>
          <a:prstGeom prst="rect">
            <a:avLst/>
          </a:prstGeom>
          <a:noFill/>
          <a:ln>
            <a:noFill/>
          </a:ln>
        </p:spPr>
      </p:pic>
      <p:sp>
        <p:nvSpPr>
          <p:cNvPr id="424" name="Google Shape;424;p29"/>
          <p:cNvSpPr txBox="1"/>
          <p:nvPr/>
        </p:nvSpPr>
        <p:spPr>
          <a:xfrm>
            <a:off x="1641971" y="2203973"/>
            <a:ext cx="15630525" cy="2082800"/>
          </a:xfrm>
          <a:prstGeom prst="rect">
            <a:avLst/>
          </a:prstGeom>
          <a:noFill/>
          <a:ln>
            <a:noFill/>
          </a:ln>
        </p:spPr>
        <p:txBody>
          <a:bodyPr anchorCtr="0" anchor="t" bIns="0" lIns="0" spcFirstLastPara="1" rIns="0" wrap="square" tIns="12700">
            <a:spAutoFit/>
          </a:bodyPr>
          <a:lstStyle/>
          <a:p>
            <a:pPr indent="0" lvl="0" marL="12700" marR="5080" rtl="0" algn="l">
              <a:lnSpc>
                <a:spcPct val="116399"/>
              </a:lnSpc>
              <a:spcBef>
                <a:spcPts val="0"/>
              </a:spcBef>
              <a:spcAft>
                <a:spcPts val="0"/>
              </a:spcAft>
              <a:buNone/>
            </a:pPr>
            <a:r>
              <a:rPr lang="en-US" sz="2900">
                <a:solidFill>
                  <a:schemeClr val="dk1"/>
                </a:solidFill>
                <a:latin typeface="Tahoma"/>
                <a:ea typeface="Tahoma"/>
                <a:cs typeface="Tahoma"/>
                <a:sym typeface="Tahoma"/>
              </a:rPr>
              <a:t>Pratiqué par </a:t>
            </a:r>
            <a:r>
              <a:rPr b="1" lang="en-US" sz="2900">
                <a:solidFill>
                  <a:schemeClr val="dk1"/>
                </a:solidFill>
                <a:latin typeface="Trebuchet MS"/>
                <a:ea typeface="Trebuchet MS"/>
                <a:cs typeface="Trebuchet MS"/>
                <a:sym typeface="Trebuchet MS"/>
              </a:rPr>
              <a:t>une seule personne </a:t>
            </a:r>
            <a:r>
              <a:rPr lang="en-US" sz="2900">
                <a:solidFill>
                  <a:schemeClr val="dk1"/>
                </a:solidFill>
                <a:latin typeface="Tahoma"/>
                <a:ea typeface="Tahoma"/>
                <a:cs typeface="Tahoma"/>
                <a:sym typeface="Tahoma"/>
              </a:rPr>
              <a:t>ayant une personnalité perverse ou narcissique dans un  but “</a:t>
            </a:r>
            <a:r>
              <a:rPr b="1" lang="en-US" sz="2900">
                <a:solidFill>
                  <a:schemeClr val="dk1"/>
                </a:solidFill>
                <a:latin typeface="Trebuchet MS"/>
                <a:ea typeface="Trebuchet MS"/>
                <a:cs typeface="Trebuchet MS"/>
                <a:sym typeface="Trebuchet MS"/>
              </a:rPr>
              <a:t>gratuit</a:t>
            </a:r>
            <a:r>
              <a:rPr lang="en-US" sz="2900">
                <a:solidFill>
                  <a:schemeClr val="dk1"/>
                </a:solidFill>
                <a:latin typeface="Tahoma"/>
                <a:ea typeface="Tahoma"/>
                <a:cs typeface="Tahoma"/>
                <a:sym typeface="Tahoma"/>
              </a:rPr>
              <a:t>”.</a:t>
            </a:r>
            <a:endParaRPr sz="2900">
              <a:solidFill>
                <a:schemeClr val="dk1"/>
              </a:solidFill>
              <a:latin typeface="Tahoma"/>
              <a:ea typeface="Tahoma"/>
              <a:cs typeface="Tahoma"/>
              <a:sym typeface="Tahoma"/>
            </a:endParaRPr>
          </a:p>
          <a:p>
            <a:pPr indent="0" lvl="0" marL="12700" marR="5080" rtl="0" algn="l">
              <a:lnSpc>
                <a:spcPct val="116399"/>
              </a:lnSpc>
              <a:spcBef>
                <a:spcPts val="0"/>
              </a:spcBef>
              <a:spcAft>
                <a:spcPts val="0"/>
              </a:spcAft>
              <a:buNone/>
            </a:pPr>
            <a:r>
              <a:rPr lang="en-US" sz="2900">
                <a:solidFill>
                  <a:schemeClr val="dk1"/>
                </a:solidFill>
                <a:latin typeface="Tahoma"/>
                <a:ea typeface="Tahoma"/>
                <a:cs typeface="Tahoma"/>
                <a:sym typeface="Tahoma"/>
              </a:rPr>
              <a:t>Harcèlement </a:t>
            </a:r>
            <a:r>
              <a:rPr b="1" lang="en-US" sz="2900">
                <a:solidFill>
                  <a:schemeClr val="dk1"/>
                </a:solidFill>
                <a:latin typeface="Trebuchet MS"/>
                <a:ea typeface="Trebuchet MS"/>
                <a:cs typeface="Trebuchet MS"/>
                <a:sym typeface="Trebuchet MS"/>
              </a:rPr>
              <a:t>volontaire	</a:t>
            </a:r>
            <a:r>
              <a:rPr lang="en-US" sz="2900">
                <a:solidFill>
                  <a:schemeClr val="dk1"/>
                </a:solidFill>
                <a:latin typeface="Tahoma"/>
                <a:ea typeface="Tahoma"/>
                <a:cs typeface="Tahoma"/>
                <a:sym typeface="Tahoma"/>
              </a:rPr>
              <a:t>ayant pour objectif d’humilier, de détruire ou de valoriser son  pouvoir personnel ou social</a:t>
            </a:r>
            <a:endParaRPr sz="2900">
              <a:solidFill>
                <a:schemeClr val="dk1"/>
              </a:solidFill>
              <a:latin typeface="Tahoma"/>
              <a:ea typeface="Tahoma"/>
              <a:cs typeface="Tahoma"/>
              <a:sym typeface="Tahoma"/>
            </a:endParaRPr>
          </a:p>
        </p:txBody>
      </p:sp>
      <p:sp>
        <p:nvSpPr>
          <p:cNvPr id="425" name="Google Shape;425;p29"/>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p29"/>
          <p:cNvSpPr txBox="1"/>
          <p:nvPr/>
        </p:nvSpPr>
        <p:spPr>
          <a:xfrm>
            <a:off x="94753" y="168370"/>
            <a:ext cx="1020889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2.1 Les situations de harcèlement moral : individuel </a:t>
            </a:r>
            <a:r>
              <a:rPr lang="en-US" sz="2100">
                <a:solidFill>
                  <a:schemeClr val="dk1"/>
                </a:solidFill>
                <a:latin typeface="Trebuchet MS"/>
                <a:ea typeface="Trebuchet MS"/>
                <a:cs typeface="Trebuchet MS"/>
                <a:sym typeface="Trebuchet MS"/>
              </a:rPr>
              <a:t>- institutionnel - transversal</a:t>
            </a:r>
            <a:endParaRPr sz="2100">
              <a:solidFill>
                <a:schemeClr val="dk1"/>
              </a:solidFill>
              <a:latin typeface="Trebuchet MS"/>
              <a:ea typeface="Trebuchet MS"/>
              <a:cs typeface="Trebuchet MS"/>
              <a:sym typeface="Trebuchet MS"/>
            </a:endParaRPr>
          </a:p>
        </p:txBody>
      </p:sp>
      <p:sp>
        <p:nvSpPr>
          <p:cNvPr id="427" name="Google Shape;427;p29"/>
          <p:cNvSpPr/>
          <p:nvPr/>
        </p:nvSpPr>
        <p:spPr>
          <a:xfrm>
            <a:off x="1239043" y="5248419"/>
            <a:ext cx="8737600" cy="2987675"/>
          </a:xfrm>
          <a:custGeom>
            <a:rect b="b" l="l" r="r" t="t"/>
            <a:pathLst>
              <a:path extrusionOk="0" h="2987675" w="8737600">
                <a:moveTo>
                  <a:pt x="8737099" y="2987593"/>
                </a:moveTo>
                <a:lnTo>
                  <a:pt x="0" y="2987593"/>
                </a:lnTo>
                <a:lnTo>
                  <a:pt x="0" y="0"/>
                </a:lnTo>
                <a:lnTo>
                  <a:pt x="8737099" y="0"/>
                </a:lnTo>
                <a:lnTo>
                  <a:pt x="8737099" y="2987593"/>
                </a:lnTo>
                <a:close/>
              </a:path>
            </a:pathLst>
          </a:custGeom>
          <a:solidFill>
            <a:srgbClr val="FEF1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29"/>
          <p:cNvSpPr txBox="1"/>
          <p:nvPr/>
        </p:nvSpPr>
        <p:spPr>
          <a:xfrm>
            <a:off x="1429543" y="5296660"/>
            <a:ext cx="8368665" cy="2692400"/>
          </a:xfrm>
          <a:prstGeom prst="rect">
            <a:avLst/>
          </a:prstGeom>
          <a:noFill/>
          <a:ln>
            <a:noFill/>
          </a:ln>
        </p:spPr>
        <p:txBody>
          <a:bodyPr anchorCtr="0" anchor="t" bIns="0" lIns="0" spcFirstLastPara="1" rIns="0" wrap="square" tIns="12700">
            <a:spAutoFit/>
          </a:bodyPr>
          <a:lstStyle/>
          <a:p>
            <a:pPr indent="0" lvl="0" marL="0" marR="5080" rtl="0" algn="just">
              <a:lnSpc>
                <a:spcPct val="145800"/>
              </a:lnSpc>
              <a:spcBef>
                <a:spcPts val="0"/>
              </a:spcBef>
              <a:spcAft>
                <a:spcPts val="0"/>
              </a:spcAft>
              <a:buNone/>
            </a:pPr>
            <a:r>
              <a:rPr lang="en-US" sz="2400">
                <a:solidFill>
                  <a:schemeClr val="dk1"/>
                </a:solidFill>
                <a:latin typeface="Trebuchet MS"/>
                <a:ea typeface="Trebuchet MS"/>
                <a:cs typeface="Trebuchet MS"/>
                <a:sym typeface="Trebuchet MS"/>
              </a:rPr>
              <a:t>Une manager contraint une salariée de son équipe  (animatrice de magasin) à se rendre tous les matins dans  son bureau sans justification, lui retire son téléphone  professionnel sans motif et lui attribue des tâches sans  rapport avec ses fonctions.</a:t>
            </a:r>
            <a:endParaRPr sz="2400">
              <a:solidFill>
                <a:schemeClr val="dk1"/>
              </a:solidFill>
              <a:latin typeface="Trebuchet MS"/>
              <a:ea typeface="Trebuchet MS"/>
              <a:cs typeface="Trebuchet MS"/>
              <a:sym typeface="Trebuchet MS"/>
            </a:endParaRPr>
          </a:p>
        </p:txBody>
      </p:sp>
      <p:sp>
        <p:nvSpPr>
          <p:cNvPr id="429" name="Google Shape;429;p29"/>
          <p:cNvSpPr txBox="1"/>
          <p:nvPr/>
        </p:nvSpPr>
        <p:spPr>
          <a:xfrm>
            <a:off x="11335546" y="5248419"/>
            <a:ext cx="5589270" cy="2454275"/>
          </a:xfrm>
          <a:prstGeom prst="rect">
            <a:avLst/>
          </a:prstGeom>
          <a:solidFill>
            <a:srgbClr val="FEF1CB"/>
          </a:solidFill>
          <a:ln>
            <a:noFill/>
          </a:ln>
        </p:spPr>
        <p:txBody>
          <a:bodyPr anchorCtr="0" anchor="t" bIns="0" lIns="0" spcFirstLastPara="1" rIns="0" wrap="square" tIns="60950">
            <a:spAutoFit/>
          </a:bodyPr>
          <a:lstStyle/>
          <a:p>
            <a:pPr indent="0" lvl="0" marL="189865" marR="180975" rtl="0" algn="just">
              <a:lnSpc>
                <a:spcPct val="145800"/>
              </a:lnSpc>
              <a:spcBef>
                <a:spcPts val="0"/>
              </a:spcBef>
              <a:spcAft>
                <a:spcPts val="0"/>
              </a:spcAft>
              <a:buNone/>
            </a:pPr>
            <a:r>
              <a:rPr lang="en-US" sz="2400">
                <a:solidFill>
                  <a:schemeClr val="dk1"/>
                </a:solidFill>
                <a:latin typeface="Trebuchet MS"/>
                <a:ea typeface="Trebuchet MS"/>
                <a:cs typeface="Trebuchet MS"/>
                <a:sym typeface="Trebuchet MS"/>
              </a:rPr>
              <a:t>Une secrétaire rétrogradée dans ses  fonctions par son employeur après  avoir demandé des explications pour  l’avoir traitée de “gourde”.</a:t>
            </a:r>
            <a:endParaRPr sz="2400">
              <a:solidFill>
                <a:schemeClr val="dk1"/>
              </a:solidFill>
              <a:latin typeface="Trebuchet MS"/>
              <a:ea typeface="Trebuchet MS"/>
              <a:cs typeface="Trebuchet MS"/>
              <a:sym typeface="Trebuchet M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3" name="Shape 433"/>
        <p:cNvGrpSpPr/>
        <p:nvPr/>
      </p:nvGrpSpPr>
      <p:grpSpPr>
        <a:xfrm>
          <a:off x="0" y="0"/>
          <a:ext cx="0" cy="0"/>
          <a:chOff x="0" y="0"/>
          <a:chExt cx="0" cy="0"/>
        </a:xfrm>
      </p:grpSpPr>
      <p:sp>
        <p:nvSpPr>
          <p:cNvPr id="434" name="Google Shape;434;p30"/>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5" name="Google Shape;435;p30"/>
          <p:cNvSpPr txBox="1"/>
          <p:nvPr>
            <p:ph type="title"/>
          </p:nvPr>
        </p:nvSpPr>
        <p:spPr>
          <a:xfrm>
            <a:off x="1016000" y="998250"/>
            <a:ext cx="7292340"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solidFill>
                  <a:srgbClr val="D86964"/>
                </a:solidFill>
                <a:latin typeface="Trebuchet MS"/>
                <a:ea typeface="Trebuchet MS"/>
                <a:cs typeface="Trebuchet MS"/>
                <a:sym typeface="Trebuchet MS"/>
              </a:rPr>
              <a:t>Harcèlement moral institutionnel</a:t>
            </a:r>
            <a:endParaRPr/>
          </a:p>
        </p:txBody>
      </p:sp>
      <p:sp>
        <p:nvSpPr>
          <p:cNvPr id="436" name="Google Shape;436;p30"/>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p30"/>
          <p:cNvSpPr txBox="1"/>
          <p:nvPr/>
        </p:nvSpPr>
        <p:spPr>
          <a:xfrm>
            <a:off x="94753" y="168370"/>
            <a:ext cx="1029208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2.1 Les situations de harcèlement moral : </a:t>
            </a:r>
            <a:r>
              <a:rPr lang="en-US" sz="2100">
                <a:solidFill>
                  <a:schemeClr val="dk1"/>
                </a:solidFill>
                <a:latin typeface="Trebuchet MS"/>
                <a:ea typeface="Trebuchet MS"/>
                <a:cs typeface="Trebuchet MS"/>
                <a:sym typeface="Trebuchet MS"/>
              </a:rPr>
              <a:t>individuel - </a:t>
            </a:r>
            <a:r>
              <a:rPr b="1" lang="en-US" sz="2100">
                <a:solidFill>
                  <a:schemeClr val="dk1"/>
                </a:solidFill>
                <a:latin typeface="Trebuchet MS"/>
                <a:ea typeface="Trebuchet MS"/>
                <a:cs typeface="Trebuchet MS"/>
                <a:sym typeface="Trebuchet MS"/>
              </a:rPr>
              <a:t>institutionnel </a:t>
            </a:r>
            <a:r>
              <a:rPr lang="en-US" sz="2100">
                <a:solidFill>
                  <a:schemeClr val="dk1"/>
                </a:solidFill>
                <a:latin typeface="Trebuchet MS"/>
                <a:ea typeface="Trebuchet MS"/>
                <a:cs typeface="Trebuchet MS"/>
                <a:sym typeface="Trebuchet MS"/>
              </a:rPr>
              <a:t>- transversal</a:t>
            </a:r>
            <a:endParaRPr sz="2100">
              <a:solidFill>
                <a:schemeClr val="dk1"/>
              </a:solidFill>
              <a:latin typeface="Trebuchet MS"/>
              <a:ea typeface="Trebuchet MS"/>
              <a:cs typeface="Trebuchet MS"/>
              <a:sym typeface="Trebuchet MS"/>
            </a:endParaRPr>
          </a:p>
        </p:txBody>
      </p:sp>
      <p:sp>
        <p:nvSpPr>
          <p:cNvPr id="438" name="Google Shape;438;p30"/>
          <p:cNvSpPr txBox="1"/>
          <p:nvPr/>
        </p:nvSpPr>
        <p:spPr>
          <a:xfrm>
            <a:off x="1032172" y="2084280"/>
            <a:ext cx="5121910" cy="6621780"/>
          </a:xfrm>
          <a:prstGeom prst="rect">
            <a:avLst/>
          </a:prstGeom>
          <a:solidFill>
            <a:srgbClr val="FFF5DA"/>
          </a:solidFill>
          <a:ln>
            <a:noFill/>
          </a:ln>
        </p:spPr>
        <p:txBody>
          <a:bodyPr anchorCtr="0" anchor="t" bIns="0" lIns="0" spcFirstLastPara="1" rIns="0" wrap="square" tIns="168275">
            <a:spAutoFit/>
          </a:bodyPr>
          <a:lstStyle/>
          <a:p>
            <a:pPr indent="0" lvl="0" marL="0" marR="0" rtl="0" algn="ctr">
              <a:lnSpc>
                <a:spcPct val="100000"/>
              </a:lnSpc>
              <a:spcBef>
                <a:spcPts val="0"/>
              </a:spcBef>
              <a:spcAft>
                <a:spcPts val="0"/>
              </a:spcAft>
              <a:buNone/>
            </a:pPr>
            <a:r>
              <a:rPr b="1" lang="en-US" sz="3600">
                <a:solidFill>
                  <a:srgbClr val="D86964"/>
                </a:solidFill>
                <a:latin typeface="Trebuchet MS"/>
                <a:ea typeface="Trebuchet MS"/>
                <a:cs typeface="Trebuchet MS"/>
                <a:sym typeface="Trebuchet MS"/>
              </a:rPr>
              <a:t>1</a:t>
            </a:r>
            <a:endParaRPr sz="3600">
              <a:solidFill>
                <a:schemeClr val="dk1"/>
              </a:solidFill>
              <a:latin typeface="Trebuchet MS"/>
              <a:ea typeface="Trebuchet MS"/>
              <a:cs typeface="Trebuchet MS"/>
              <a:sym typeface="Trebuchet MS"/>
            </a:endParaRPr>
          </a:p>
          <a:p>
            <a:pPr indent="0" lvl="0" marL="189865" marR="182245" rtl="0" algn="just">
              <a:lnSpc>
                <a:spcPct val="134300"/>
              </a:lnSpc>
              <a:spcBef>
                <a:spcPts val="270"/>
              </a:spcBef>
              <a:spcAft>
                <a:spcPts val="0"/>
              </a:spcAft>
              <a:buNone/>
            </a:pPr>
            <a:r>
              <a:rPr lang="en-US" sz="2700">
                <a:solidFill>
                  <a:srgbClr val="7B1B4A"/>
                </a:solidFill>
                <a:latin typeface="Trebuchet MS"/>
                <a:ea typeface="Trebuchet MS"/>
                <a:cs typeface="Trebuchet MS"/>
                <a:sym typeface="Trebuchet MS"/>
              </a:rPr>
              <a:t>Le harcèlement relevant de  pratiques de </a:t>
            </a:r>
            <a:r>
              <a:rPr b="1" lang="en-US" sz="2700">
                <a:solidFill>
                  <a:srgbClr val="7B1B4A"/>
                </a:solidFill>
                <a:latin typeface="Trebuchet MS"/>
                <a:ea typeface="Trebuchet MS"/>
                <a:cs typeface="Trebuchet MS"/>
                <a:sym typeface="Trebuchet MS"/>
              </a:rPr>
              <a:t>management  délibérées </a:t>
            </a:r>
            <a:r>
              <a:rPr lang="en-US" sz="2700">
                <a:solidFill>
                  <a:srgbClr val="7B1B4A"/>
                </a:solidFill>
                <a:latin typeface="Trebuchet MS"/>
                <a:ea typeface="Trebuchet MS"/>
                <a:cs typeface="Trebuchet MS"/>
                <a:sym typeface="Trebuchet MS"/>
              </a:rPr>
              <a:t>impliquant la  désorganisation du lien social  touchant </a:t>
            </a:r>
            <a:r>
              <a:rPr b="1" lang="en-US" sz="2700">
                <a:solidFill>
                  <a:srgbClr val="7B1B4A"/>
                </a:solidFill>
                <a:latin typeface="Trebuchet MS"/>
                <a:ea typeface="Trebuchet MS"/>
                <a:cs typeface="Trebuchet MS"/>
                <a:sym typeface="Trebuchet MS"/>
              </a:rPr>
              <a:t>l'ensemble du  personnel</a:t>
            </a:r>
            <a:r>
              <a:rPr lang="en-US" sz="2700">
                <a:solidFill>
                  <a:srgbClr val="7B1B4A"/>
                </a:solidFill>
                <a:latin typeface="Trebuchet MS"/>
                <a:ea typeface="Trebuchet MS"/>
                <a:cs typeface="Trebuchet MS"/>
                <a:sym typeface="Trebuchet MS"/>
              </a:rPr>
              <a:t>, portant atteinte à  la dignité des personnes et  ayant pour effet de dégrader  les conditions de travail.</a:t>
            </a:r>
            <a:endParaRPr sz="2700">
              <a:solidFill>
                <a:schemeClr val="dk1"/>
              </a:solidFill>
              <a:latin typeface="Trebuchet MS"/>
              <a:ea typeface="Trebuchet MS"/>
              <a:cs typeface="Trebuchet MS"/>
              <a:sym typeface="Trebuchet MS"/>
            </a:endParaRPr>
          </a:p>
        </p:txBody>
      </p:sp>
      <p:sp>
        <p:nvSpPr>
          <p:cNvPr id="439" name="Google Shape;439;p30"/>
          <p:cNvSpPr/>
          <p:nvPr/>
        </p:nvSpPr>
        <p:spPr>
          <a:xfrm>
            <a:off x="6642737" y="2084280"/>
            <a:ext cx="5121910" cy="6621780"/>
          </a:xfrm>
          <a:custGeom>
            <a:rect b="b" l="l" r="r" t="t"/>
            <a:pathLst>
              <a:path extrusionOk="0" h="6621780" w="5121909">
                <a:moveTo>
                  <a:pt x="0" y="6621172"/>
                </a:moveTo>
                <a:lnTo>
                  <a:pt x="0" y="0"/>
                </a:lnTo>
                <a:lnTo>
                  <a:pt x="5121772" y="0"/>
                </a:lnTo>
                <a:lnTo>
                  <a:pt x="5121772" y="6621172"/>
                </a:lnTo>
                <a:lnTo>
                  <a:pt x="0" y="6621172"/>
                </a:lnTo>
                <a:close/>
              </a:path>
            </a:pathLst>
          </a:custGeom>
          <a:solidFill>
            <a:srgbClr val="FFF5D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30"/>
          <p:cNvSpPr txBox="1"/>
          <p:nvPr/>
        </p:nvSpPr>
        <p:spPr>
          <a:xfrm>
            <a:off x="6833237" y="2006231"/>
            <a:ext cx="4753610" cy="4709795"/>
          </a:xfrm>
          <a:prstGeom prst="rect">
            <a:avLst/>
          </a:prstGeom>
          <a:noFill/>
          <a:ln>
            <a:noFill/>
          </a:ln>
        </p:spPr>
        <p:txBody>
          <a:bodyPr anchorCtr="0" anchor="t" bIns="0" lIns="0" spcFirstLastPara="1" rIns="0" wrap="square" tIns="246375">
            <a:spAutoFit/>
          </a:bodyPr>
          <a:lstStyle/>
          <a:p>
            <a:pPr indent="0" lvl="0" marL="0" marR="5080" rtl="0" algn="ctr">
              <a:lnSpc>
                <a:spcPct val="100000"/>
              </a:lnSpc>
              <a:spcBef>
                <a:spcPts val="0"/>
              </a:spcBef>
              <a:spcAft>
                <a:spcPts val="0"/>
              </a:spcAft>
              <a:buNone/>
            </a:pPr>
            <a:r>
              <a:rPr b="1" lang="en-US" sz="3600">
                <a:solidFill>
                  <a:srgbClr val="D86964"/>
                </a:solidFill>
                <a:latin typeface="Trebuchet MS"/>
                <a:ea typeface="Trebuchet MS"/>
                <a:cs typeface="Trebuchet MS"/>
                <a:sym typeface="Trebuchet MS"/>
              </a:rPr>
              <a:t>2</a:t>
            </a:r>
            <a:endParaRPr sz="3600">
              <a:solidFill>
                <a:schemeClr val="dk1"/>
              </a:solidFill>
              <a:latin typeface="Trebuchet MS"/>
              <a:ea typeface="Trebuchet MS"/>
              <a:cs typeface="Trebuchet MS"/>
              <a:sym typeface="Trebuchet MS"/>
            </a:endParaRPr>
          </a:p>
          <a:p>
            <a:pPr indent="0" lvl="0" marL="0" marR="5080" rtl="0" algn="just">
              <a:lnSpc>
                <a:spcPct val="134300"/>
              </a:lnSpc>
              <a:spcBef>
                <a:spcPts val="270"/>
              </a:spcBef>
              <a:spcAft>
                <a:spcPts val="0"/>
              </a:spcAft>
              <a:buNone/>
            </a:pPr>
            <a:r>
              <a:rPr lang="en-US" sz="2700">
                <a:solidFill>
                  <a:srgbClr val="7B1B4A"/>
                </a:solidFill>
                <a:latin typeface="Trebuchet MS"/>
                <a:ea typeface="Trebuchet MS"/>
                <a:cs typeface="Trebuchet MS"/>
                <a:sym typeface="Trebuchet MS"/>
              </a:rPr>
              <a:t>Le harcèlement </a:t>
            </a:r>
            <a:r>
              <a:rPr b="1" lang="en-US" sz="2700">
                <a:solidFill>
                  <a:srgbClr val="7B1B4A"/>
                </a:solidFill>
                <a:latin typeface="Trebuchet MS"/>
                <a:ea typeface="Trebuchet MS"/>
                <a:cs typeface="Trebuchet MS"/>
                <a:sym typeface="Trebuchet MS"/>
              </a:rPr>
              <a:t>stratégique  </a:t>
            </a:r>
            <a:r>
              <a:rPr lang="en-US" sz="2700">
                <a:solidFill>
                  <a:srgbClr val="7B1B4A"/>
                </a:solidFill>
                <a:latin typeface="Trebuchet MS"/>
                <a:ea typeface="Trebuchet MS"/>
                <a:cs typeface="Trebuchet MS"/>
                <a:sym typeface="Trebuchet MS"/>
              </a:rPr>
              <a:t>qui vise à exclure le  personnels dont l</a:t>
            </a:r>
            <a:r>
              <a:rPr b="1" lang="en-US" sz="2700">
                <a:solidFill>
                  <a:srgbClr val="7B1B4A"/>
                </a:solidFill>
                <a:latin typeface="Trebuchet MS"/>
                <a:ea typeface="Trebuchet MS"/>
                <a:cs typeface="Trebuchet MS"/>
                <a:sym typeface="Trebuchet MS"/>
              </a:rPr>
              <a:t>'âge, l'état  de santé, le</a:t>
            </a:r>
            <a:endParaRPr sz="2700">
              <a:solidFill>
                <a:schemeClr val="dk1"/>
              </a:solidFill>
              <a:latin typeface="Trebuchet MS"/>
              <a:ea typeface="Trebuchet MS"/>
              <a:cs typeface="Trebuchet MS"/>
              <a:sym typeface="Trebuchet MS"/>
            </a:endParaRPr>
          </a:p>
          <a:p>
            <a:pPr indent="0" lvl="0" marL="0" marR="2325370" rtl="0" algn="l">
              <a:lnSpc>
                <a:spcPct val="161111"/>
              </a:lnSpc>
              <a:spcBef>
                <a:spcPts val="130"/>
              </a:spcBef>
              <a:spcAft>
                <a:spcPts val="0"/>
              </a:spcAft>
              <a:buNone/>
            </a:pPr>
            <a:r>
              <a:rPr b="1" lang="en-US" sz="2700">
                <a:solidFill>
                  <a:srgbClr val="7B1B4A"/>
                </a:solidFill>
                <a:latin typeface="Trebuchet MS"/>
                <a:ea typeface="Trebuchet MS"/>
                <a:cs typeface="Trebuchet MS"/>
                <a:sym typeface="Trebuchet MS"/>
              </a:rPr>
              <a:t>formation</a:t>
            </a:r>
            <a:r>
              <a:rPr lang="en-US" sz="2700">
                <a:solidFill>
                  <a:srgbClr val="7B1B4A"/>
                </a:solidFill>
                <a:latin typeface="Trebuchet MS"/>
                <a:ea typeface="Trebuchet MS"/>
                <a:cs typeface="Trebuchet MS"/>
                <a:sym typeface="Trebuchet MS"/>
              </a:rPr>
              <a:t>,  correspondent  nécessités	du</a:t>
            </a:r>
            <a:endParaRPr sz="2700">
              <a:solidFill>
                <a:schemeClr val="dk1"/>
              </a:solidFill>
              <a:latin typeface="Trebuchet MS"/>
              <a:ea typeface="Trebuchet MS"/>
              <a:cs typeface="Trebuchet MS"/>
              <a:sym typeface="Trebuchet MS"/>
            </a:endParaRPr>
          </a:p>
        </p:txBody>
      </p:sp>
      <p:sp>
        <p:nvSpPr>
          <p:cNvPr id="441" name="Google Shape;441;p30"/>
          <p:cNvSpPr txBox="1"/>
          <p:nvPr/>
        </p:nvSpPr>
        <p:spPr>
          <a:xfrm>
            <a:off x="9368333" y="4480243"/>
            <a:ext cx="2218690" cy="3340100"/>
          </a:xfrm>
          <a:prstGeom prst="rect">
            <a:avLst/>
          </a:prstGeom>
          <a:noFill/>
          <a:ln>
            <a:noFill/>
          </a:ln>
        </p:spPr>
        <p:txBody>
          <a:bodyPr anchorCtr="0" anchor="t" bIns="0" lIns="0" spcFirstLastPara="1" rIns="0" wrap="square" tIns="12050">
            <a:spAutoFit/>
          </a:bodyPr>
          <a:lstStyle/>
          <a:p>
            <a:pPr indent="46990" lvl="0" marL="233679" marR="5080" rtl="0" algn="just">
              <a:lnSpc>
                <a:spcPct val="134300"/>
              </a:lnSpc>
              <a:spcBef>
                <a:spcPts val="0"/>
              </a:spcBef>
              <a:spcAft>
                <a:spcPts val="0"/>
              </a:spcAft>
              <a:buNone/>
            </a:pPr>
            <a:r>
              <a:rPr b="1" lang="en-US" sz="2700">
                <a:solidFill>
                  <a:srgbClr val="7B1B4A"/>
                </a:solidFill>
                <a:latin typeface="Trebuchet MS"/>
                <a:ea typeface="Trebuchet MS"/>
                <a:cs typeface="Trebuchet MS"/>
                <a:sym typeface="Trebuchet MS"/>
              </a:rPr>
              <a:t>niveau de  </a:t>
            </a:r>
            <a:r>
              <a:rPr lang="en-US" sz="2700">
                <a:solidFill>
                  <a:srgbClr val="7B1B4A"/>
                </a:solidFill>
                <a:latin typeface="Trebuchet MS"/>
                <a:ea typeface="Trebuchet MS"/>
                <a:cs typeface="Trebuchet MS"/>
                <a:sym typeface="Trebuchet MS"/>
              </a:rPr>
              <a:t>etc.,  ne  plus aux</a:t>
            </a:r>
            <a:endParaRPr sz="2700">
              <a:solidFill>
                <a:schemeClr val="dk1"/>
              </a:solidFill>
              <a:latin typeface="Trebuchet MS"/>
              <a:ea typeface="Trebuchet MS"/>
              <a:cs typeface="Trebuchet MS"/>
              <a:sym typeface="Trebuchet MS"/>
            </a:endParaRPr>
          </a:p>
          <a:p>
            <a:pPr indent="0" lvl="0" marL="0" marR="5080" rtl="0" algn="r">
              <a:lnSpc>
                <a:spcPct val="100000"/>
              </a:lnSpc>
              <a:spcBef>
                <a:spcPts val="1110"/>
              </a:spcBef>
              <a:spcAft>
                <a:spcPts val="0"/>
              </a:spcAft>
              <a:buNone/>
            </a:pPr>
            <a:r>
              <a:rPr lang="en-US" sz="2700">
                <a:solidFill>
                  <a:srgbClr val="7B1B4A"/>
                </a:solidFill>
                <a:latin typeface="Trebuchet MS"/>
                <a:ea typeface="Trebuchet MS"/>
                <a:cs typeface="Trebuchet MS"/>
                <a:sym typeface="Trebuchet MS"/>
              </a:rPr>
              <a:t>service	</a:t>
            </a:r>
            <a:r>
              <a:rPr b="1" lang="en-US" sz="2700">
                <a:solidFill>
                  <a:srgbClr val="7B1B4A"/>
                </a:solidFill>
                <a:latin typeface="Trebuchet MS"/>
                <a:ea typeface="Trebuchet MS"/>
                <a:cs typeface="Trebuchet MS"/>
                <a:sym typeface="Trebuchet MS"/>
              </a:rPr>
              <a:t>en</a:t>
            </a:r>
            <a:endParaRPr sz="2700">
              <a:solidFill>
                <a:schemeClr val="dk1"/>
              </a:solidFill>
              <a:latin typeface="Trebuchet MS"/>
              <a:ea typeface="Trebuchet MS"/>
              <a:cs typeface="Trebuchet MS"/>
              <a:sym typeface="Trebuchet MS"/>
            </a:endParaRPr>
          </a:p>
          <a:p>
            <a:pPr indent="0" lvl="0" marL="0" marR="5080" rtl="0" algn="r">
              <a:lnSpc>
                <a:spcPct val="100000"/>
              </a:lnSpc>
              <a:spcBef>
                <a:spcPts val="1110"/>
              </a:spcBef>
              <a:spcAft>
                <a:spcPts val="0"/>
              </a:spcAft>
              <a:buNone/>
            </a:pPr>
            <a:r>
              <a:rPr b="1" lang="en-US" sz="2700">
                <a:solidFill>
                  <a:srgbClr val="7B1B4A"/>
                </a:solidFill>
                <a:latin typeface="Trebuchet MS"/>
                <a:ea typeface="Trebuchet MS"/>
                <a:cs typeface="Trebuchet MS"/>
                <a:sym typeface="Trebuchet MS"/>
              </a:rPr>
              <a:t>ainsi	les</a:t>
            </a:r>
            <a:endParaRPr sz="2700">
              <a:solidFill>
                <a:schemeClr val="dk1"/>
              </a:solidFill>
              <a:latin typeface="Trebuchet MS"/>
              <a:ea typeface="Trebuchet MS"/>
              <a:cs typeface="Trebuchet MS"/>
              <a:sym typeface="Trebuchet MS"/>
            </a:endParaRPr>
          </a:p>
          <a:p>
            <a:pPr indent="0" lvl="0" marL="0" marR="5080" rtl="0" algn="r">
              <a:lnSpc>
                <a:spcPct val="100000"/>
              </a:lnSpc>
              <a:spcBef>
                <a:spcPts val="1110"/>
              </a:spcBef>
              <a:spcAft>
                <a:spcPts val="0"/>
              </a:spcAft>
              <a:buNone/>
            </a:pPr>
            <a:r>
              <a:rPr b="1" lang="en-US" sz="2700">
                <a:solidFill>
                  <a:srgbClr val="7B1B4A"/>
                </a:solidFill>
                <a:latin typeface="Trebuchet MS"/>
                <a:ea typeface="Trebuchet MS"/>
                <a:cs typeface="Trebuchet MS"/>
                <a:sym typeface="Trebuchet MS"/>
              </a:rPr>
              <a:t>légales	de</a:t>
            </a:r>
            <a:endParaRPr sz="2700">
              <a:solidFill>
                <a:schemeClr val="dk1"/>
              </a:solidFill>
              <a:latin typeface="Trebuchet MS"/>
              <a:ea typeface="Trebuchet MS"/>
              <a:cs typeface="Trebuchet MS"/>
              <a:sym typeface="Trebuchet MS"/>
            </a:endParaRPr>
          </a:p>
        </p:txBody>
      </p:sp>
      <p:sp>
        <p:nvSpPr>
          <p:cNvPr id="442" name="Google Shape;442;p30"/>
          <p:cNvSpPr txBox="1"/>
          <p:nvPr/>
        </p:nvSpPr>
        <p:spPr>
          <a:xfrm>
            <a:off x="6833237" y="6690043"/>
            <a:ext cx="2320290" cy="1682750"/>
          </a:xfrm>
          <a:prstGeom prst="rect">
            <a:avLst/>
          </a:prstGeom>
          <a:noFill/>
          <a:ln>
            <a:noFill/>
          </a:ln>
        </p:spPr>
        <p:txBody>
          <a:bodyPr anchorCtr="0" anchor="t" bIns="0" lIns="0" spcFirstLastPara="1" rIns="0" wrap="square" tIns="12050">
            <a:spAutoFit/>
          </a:bodyPr>
          <a:lstStyle/>
          <a:p>
            <a:pPr indent="0" lvl="0" marL="0" marR="5080" rtl="0" algn="l">
              <a:lnSpc>
                <a:spcPct val="134300"/>
              </a:lnSpc>
              <a:spcBef>
                <a:spcPts val="0"/>
              </a:spcBef>
              <a:spcAft>
                <a:spcPts val="0"/>
              </a:spcAft>
              <a:buNone/>
            </a:pPr>
            <a:r>
              <a:rPr b="1" lang="en-US" sz="2700">
                <a:solidFill>
                  <a:srgbClr val="7B1B4A"/>
                </a:solidFill>
                <a:latin typeface="Trebuchet MS"/>
                <a:ea typeface="Trebuchet MS"/>
                <a:cs typeface="Trebuchet MS"/>
                <a:sym typeface="Trebuchet MS"/>
              </a:rPr>
              <a:t>contournant  procédures  licenciement.</a:t>
            </a:r>
            <a:endParaRPr sz="2700">
              <a:solidFill>
                <a:schemeClr val="dk1"/>
              </a:solidFill>
              <a:latin typeface="Trebuchet MS"/>
              <a:ea typeface="Trebuchet MS"/>
              <a:cs typeface="Trebuchet MS"/>
              <a:sym typeface="Trebuchet MS"/>
            </a:endParaRPr>
          </a:p>
        </p:txBody>
      </p:sp>
      <p:sp>
        <p:nvSpPr>
          <p:cNvPr id="443" name="Google Shape;443;p30"/>
          <p:cNvSpPr/>
          <p:nvPr/>
        </p:nvSpPr>
        <p:spPr>
          <a:xfrm>
            <a:off x="12250284" y="2084280"/>
            <a:ext cx="5121910" cy="6621780"/>
          </a:xfrm>
          <a:custGeom>
            <a:rect b="b" l="l" r="r" t="t"/>
            <a:pathLst>
              <a:path extrusionOk="0" h="6621780" w="5121909">
                <a:moveTo>
                  <a:pt x="0" y="6621172"/>
                </a:moveTo>
                <a:lnTo>
                  <a:pt x="0" y="0"/>
                </a:lnTo>
                <a:lnTo>
                  <a:pt x="5121772" y="0"/>
                </a:lnTo>
                <a:lnTo>
                  <a:pt x="5121772" y="6621172"/>
                </a:lnTo>
                <a:lnTo>
                  <a:pt x="0" y="6621172"/>
                </a:lnTo>
                <a:close/>
              </a:path>
            </a:pathLst>
          </a:custGeom>
          <a:solidFill>
            <a:srgbClr val="FFF5D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30"/>
          <p:cNvSpPr txBox="1"/>
          <p:nvPr/>
        </p:nvSpPr>
        <p:spPr>
          <a:xfrm>
            <a:off x="12440784" y="2963977"/>
            <a:ext cx="377190" cy="43688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None/>
            </a:pPr>
            <a:r>
              <a:rPr lang="en-US" sz="2700">
                <a:solidFill>
                  <a:srgbClr val="7B1B4A"/>
                </a:solidFill>
                <a:latin typeface="Trebuchet MS"/>
                <a:ea typeface="Trebuchet MS"/>
                <a:cs typeface="Trebuchet MS"/>
                <a:sym typeface="Trebuchet MS"/>
              </a:rPr>
              <a:t>Le</a:t>
            </a:r>
            <a:endParaRPr sz="2700">
              <a:solidFill>
                <a:schemeClr val="dk1"/>
              </a:solidFill>
              <a:latin typeface="Trebuchet MS"/>
              <a:ea typeface="Trebuchet MS"/>
              <a:cs typeface="Trebuchet MS"/>
              <a:sym typeface="Trebuchet MS"/>
            </a:endParaRPr>
          </a:p>
        </p:txBody>
      </p:sp>
      <p:sp>
        <p:nvSpPr>
          <p:cNvPr id="445" name="Google Shape;445;p30"/>
          <p:cNvSpPr txBox="1"/>
          <p:nvPr/>
        </p:nvSpPr>
        <p:spPr>
          <a:xfrm>
            <a:off x="13691023" y="2006231"/>
            <a:ext cx="1954530" cy="1395095"/>
          </a:xfrm>
          <a:prstGeom prst="rect">
            <a:avLst/>
          </a:prstGeom>
          <a:noFill/>
          <a:ln>
            <a:noFill/>
          </a:ln>
        </p:spPr>
        <p:txBody>
          <a:bodyPr anchorCtr="0" anchor="t" bIns="0" lIns="0" spcFirstLastPara="1" rIns="0" wrap="square" tIns="246375">
            <a:spAutoFit/>
          </a:bodyPr>
          <a:lstStyle/>
          <a:p>
            <a:pPr indent="0" lvl="0" marL="285750" marR="0" rtl="0" algn="ctr">
              <a:lnSpc>
                <a:spcPct val="100000"/>
              </a:lnSpc>
              <a:spcBef>
                <a:spcPts val="0"/>
              </a:spcBef>
              <a:spcAft>
                <a:spcPts val="0"/>
              </a:spcAft>
              <a:buNone/>
            </a:pPr>
            <a:r>
              <a:rPr b="1" lang="en-US" sz="3600">
                <a:solidFill>
                  <a:srgbClr val="D86964"/>
                </a:solidFill>
                <a:latin typeface="Trebuchet MS"/>
                <a:ea typeface="Trebuchet MS"/>
                <a:cs typeface="Trebuchet MS"/>
                <a:sym typeface="Trebuchet MS"/>
              </a:rPr>
              <a:t>3</a:t>
            </a:r>
            <a:endParaRPr sz="3600">
              <a:solidFill>
                <a:schemeClr val="dk1"/>
              </a:solidFill>
              <a:latin typeface="Trebuchet MS"/>
              <a:ea typeface="Trebuchet MS"/>
              <a:cs typeface="Trebuchet MS"/>
              <a:sym typeface="Trebuchet MS"/>
            </a:endParaRPr>
          </a:p>
          <a:p>
            <a:pPr indent="0" lvl="0" marL="0" marR="0" rtl="0" algn="l">
              <a:lnSpc>
                <a:spcPct val="100000"/>
              </a:lnSpc>
              <a:spcBef>
                <a:spcPts val="1380"/>
              </a:spcBef>
              <a:spcAft>
                <a:spcPts val="0"/>
              </a:spcAft>
              <a:buNone/>
            </a:pPr>
            <a:r>
              <a:rPr lang="en-US" sz="2700">
                <a:solidFill>
                  <a:srgbClr val="7B1B4A"/>
                </a:solidFill>
                <a:latin typeface="Trebuchet MS"/>
                <a:ea typeface="Trebuchet MS"/>
                <a:cs typeface="Trebuchet MS"/>
                <a:sym typeface="Trebuchet MS"/>
              </a:rPr>
              <a:t>harcèlement</a:t>
            </a:r>
            <a:endParaRPr sz="2700">
              <a:solidFill>
                <a:schemeClr val="dk1"/>
              </a:solidFill>
              <a:latin typeface="Trebuchet MS"/>
              <a:ea typeface="Trebuchet MS"/>
              <a:cs typeface="Trebuchet MS"/>
              <a:sym typeface="Trebuchet MS"/>
            </a:endParaRPr>
          </a:p>
        </p:txBody>
      </p:sp>
      <p:sp>
        <p:nvSpPr>
          <p:cNvPr id="446" name="Google Shape;446;p30"/>
          <p:cNvSpPr txBox="1"/>
          <p:nvPr/>
        </p:nvSpPr>
        <p:spPr>
          <a:xfrm>
            <a:off x="12440784" y="2822893"/>
            <a:ext cx="4753610" cy="1130300"/>
          </a:xfrm>
          <a:prstGeom prst="rect">
            <a:avLst/>
          </a:prstGeom>
          <a:noFill/>
          <a:ln>
            <a:noFill/>
          </a:ln>
        </p:spPr>
        <p:txBody>
          <a:bodyPr anchorCtr="0" anchor="t" bIns="0" lIns="0" spcFirstLastPara="1" rIns="0" wrap="square" tIns="12050">
            <a:spAutoFit/>
          </a:bodyPr>
          <a:lstStyle/>
          <a:p>
            <a:pPr indent="4077335" lvl="0" marL="0" marR="5080" rtl="0" algn="l">
              <a:lnSpc>
                <a:spcPct val="134300"/>
              </a:lnSpc>
              <a:spcBef>
                <a:spcPts val="0"/>
              </a:spcBef>
              <a:spcAft>
                <a:spcPts val="0"/>
              </a:spcAft>
              <a:buNone/>
            </a:pPr>
            <a:r>
              <a:rPr b="1" lang="en-US" sz="2700">
                <a:solidFill>
                  <a:srgbClr val="7B1B4A"/>
                </a:solidFill>
                <a:latin typeface="Trebuchet MS"/>
                <a:ea typeface="Trebuchet MS"/>
                <a:cs typeface="Trebuchet MS"/>
                <a:sym typeface="Trebuchet MS"/>
              </a:rPr>
              <a:t>non  intentionnel	</a:t>
            </a:r>
            <a:r>
              <a:rPr lang="en-US" sz="2700">
                <a:solidFill>
                  <a:srgbClr val="7B1B4A"/>
                </a:solidFill>
                <a:latin typeface="Trebuchet MS"/>
                <a:ea typeface="Trebuchet MS"/>
                <a:cs typeface="Trebuchet MS"/>
                <a:sym typeface="Trebuchet MS"/>
              </a:rPr>
              <a:t>dans	les</a:t>
            </a:r>
            <a:endParaRPr sz="2700">
              <a:solidFill>
                <a:schemeClr val="dk1"/>
              </a:solidFill>
              <a:latin typeface="Trebuchet MS"/>
              <a:ea typeface="Trebuchet MS"/>
              <a:cs typeface="Trebuchet MS"/>
              <a:sym typeface="Trebuchet MS"/>
            </a:endParaRPr>
          </a:p>
        </p:txBody>
      </p:sp>
      <p:sp>
        <p:nvSpPr>
          <p:cNvPr id="447" name="Google Shape;447;p30"/>
          <p:cNvSpPr txBox="1"/>
          <p:nvPr/>
        </p:nvSpPr>
        <p:spPr>
          <a:xfrm>
            <a:off x="12440784" y="3927793"/>
            <a:ext cx="4753610" cy="2235200"/>
          </a:xfrm>
          <a:prstGeom prst="rect">
            <a:avLst/>
          </a:prstGeom>
          <a:noFill/>
          <a:ln>
            <a:noFill/>
          </a:ln>
        </p:spPr>
        <p:txBody>
          <a:bodyPr anchorCtr="0" anchor="t" bIns="0" lIns="0" spcFirstLastPara="1" rIns="0" wrap="square" tIns="12050">
            <a:spAutoFit/>
          </a:bodyPr>
          <a:lstStyle/>
          <a:p>
            <a:pPr indent="0" lvl="0" marL="0" marR="5080" rtl="0" algn="just">
              <a:lnSpc>
                <a:spcPct val="134300"/>
              </a:lnSpc>
              <a:spcBef>
                <a:spcPts val="0"/>
              </a:spcBef>
              <a:spcAft>
                <a:spcPts val="0"/>
              </a:spcAft>
              <a:buNone/>
            </a:pPr>
            <a:r>
              <a:rPr lang="en-US" sz="2700">
                <a:solidFill>
                  <a:srgbClr val="7B1B4A"/>
                </a:solidFill>
                <a:latin typeface="Trebuchet MS"/>
                <a:ea typeface="Trebuchet MS"/>
                <a:cs typeface="Trebuchet MS"/>
                <a:sym typeface="Trebuchet MS"/>
              </a:rPr>
              <a:t>méthodes de management  mais qui favorise toutefois les  conflits et le harcèlement  moral.</a:t>
            </a:r>
            <a:endParaRPr sz="2700">
              <a:solidFill>
                <a:schemeClr val="dk1"/>
              </a:solidFill>
              <a:latin typeface="Trebuchet MS"/>
              <a:ea typeface="Trebuchet MS"/>
              <a:cs typeface="Trebuchet MS"/>
              <a:sym typeface="Trebuchet M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1" name="Shape 451"/>
        <p:cNvGrpSpPr/>
        <p:nvPr/>
      </p:nvGrpSpPr>
      <p:grpSpPr>
        <a:xfrm>
          <a:off x="0" y="0"/>
          <a:ext cx="0" cy="0"/>
          <a:chOff x="0" y="0"/>
          <a:chExt cx="0" cy="0"/>
        </a:xfrm>
      </p:grpSpPr>
      <p:sp>
        <p:nvSpPr>
          <p:cNvPr id="452" name="Google Shape;452;p31"/>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31"/>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31"/>
          <p:cNvSpPr txBox="1"/>
          <p:nvPr/>
        </p:nvSpPr>
        <p:spPr>
          <a:xfrm>
            <a:off x="94753" y="168370"/>
            <a:ext cx="1022477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2.1 Les situations de harcèlement moral : </a:t>
            </a:r>
            <a:r>
              <a:rPr lang="en-US" sz="2100">
                <a:solidFill>
                  <a:schemeClr val="dk1"/>
                </a:solidFill>
                <a:latin typeface="Trebuchet MS"/>
                <a:ea typeface="Trebuchet MS"/>
                <a:cs typeface="Trebuchet MS"/>
                <a:sym typeface="Trebuchet MS"/>
              </a:rPr>
              <a:t>individuel - institutionnel - </a:t>
            </a:r>
            <a:r>
              <a:rPr b="1" lang="en-US" sz="2100">
                <a:solidFill>
                  <a:schemeClr val="dk1"/>
                </a:solidFill>
                <a:latin typeface="Trebuchet MS"/>
                <a:ea typeface="Trebuchet MS"/>
                <a:cs typeface="Trebuchet MS"/>
                <a:sym typeface="Trebuchet MS"/>
              </a:rPr>
              <a:t>transversal</a:t>
            </a:r>
            <a:endParaRPr sz="2100">
              <a:solidFill>
                <a:schemeClr val="dk1"/>
              </a:solidFill>
              <a:latin typeface="Trebuchet MS"/>
              <a:ea typeface="Trebuchet MS"/>
              <a:cs typeface="Trebuchet MS"/>
              <a:sym typeface="Trebuchet MS"/>
            </a:endParaRPr>
          </a:p>
        </p:txBody>
      </p:sp>
      <p:pic>
        <p:nvPicPr>
          <p:cNvPr id="455" name="Google Shape;455;p31"/>
          <p:cNvPicPr preferRelativeResize="0"/>
          <p:nvPr/>
        </p:nvPicPr>
        <p:blipFill rotWithShape="1">
          <a:blip r:embed="rId3">
            <a:alphaModFix/>
          </a:blip>
          <a:srcRect b="0" l="0" r="0" t="0"/>
          <a:stretch/>
        </p:blipFill>
        <p:spPr>
          <a:xfrm>
            <a:off x="5247514" y="4504473"/>
            <a:ext cx="6600824" cy="4752974"/>
          </a:xfrm>
          <a:prstGeom prst="rect">
            <a:avLst/>
          </a:prstGeom>
          <a:noFill/>
          <a:ln>
            <a:noFill/>
          </a:ln>
        </p:spPr>
      </p:pic>
      <p:sp>
        <p:nvSpPr>
          <p:cNvPr id="456" name="Google Shape;456;p31"/>
          <p:cNvSpPr txBox="1"/>
          <p:nvPr>
            <p:ph type="title"/>
          </p:nvPr>
        </p:nvSpPr>
        <p:spPr>
          <a:xfrm>
            <a:off x="1016000" y="1649841"/>
            <a:ext cx="9773920"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solidFill>
                  <a:srgbClr val="D86964"/>
                </a:solidFill>
                <a:latin typeface="Trebuchet MS"/>
                <a:ea typeface="Trebuchet MS"/>
                <a:cs typeface="Trebuchet MS"/>
                <a:sym typeface="Trebuchet MS"/>
              </a:rPr>
              <a:t>Harcèlement moral transversal ou horizontal</a:t>
            </a:r>
            <a:endParaRPr/>
          </a:p>
        </p:txBody>
      </p:sp>
      <p:pic>
        <p:nvPicPr>
          <p:cNvPr id="457" name="Google Shape;457;p31"/>
          <p:cNvPicPr preferRelativeResize="0"/>
          <p:nvPr/>
        </p:nvPicPr>
        <p:blipFill rotWithShape="1">
          <a:blip r:embed="rId4">
            <a:alphaModFix/>
          </a:blip>
          <a:srcRect b="0" l="0" r="0" t="0"/>
          <a:stretch/>
        </p:blipFill>
        <p:spPr>
          <a:xfrm>
            <a:off x="1343024" y="2818209"/>
            <a:ext cx="123824" cy="123824"/>
          </a:xfrm>
          <a:prstGeom prst="rect">
            <a:avLst/>
          </a:prstGeom>
          <a:noFill/>
          <a:ln>
            <a:noFill/>
          </a:ln>
        </p:spPr>
      </p:pic>
      <p:pic>
        <p:nvPicPr>
          <p:cNvPr id="458" name="Google Shape;458;p31"/>
          <p:cNvPicPr preferRelativeResize="0"/>
          <p:nvPr/>
        </p:nvPicPr>
        <p:blipFill rotWithShape="1">
          <a:blip r:embed="rId4">
            <a:alphaModFix/>
          </a:blip>
          <a:srcRect b="0" l="0" r="0" t="0"/>
          <a:stretch/>
        </p:blipFill>
        <p:spPr>
          <a:xfrm>
            <a:off x="1343024" y="3332559"/>
            <a:ext cx="123824" cy="123824"/>
          </a:xfrm>
          <a:prstGeom prst="rect">
            <a:avLst/>
          </a:prstGeom>
          <a:noFill/>
          <a:ln>
            <a:noFill/>
          </a:ln>
        </p:spPr>
      </p:pic>
      <p:sp>
        <p:nvSpPr>
          <p:cNvPr id="459" name="Google Shape;459;p31"/>
          <p:cNvSpPr txBox="1"/>
          <p:nvPr/>
        </p:nvSpPr>
        <p:spPr>
          <a:xfrm>
            <a:off x="1641971" y="2545781"/>
            <a:ext cx="15630525" cy="1568450"/>
          </a:xfrm>
          <a:prstGeom prst="rect">
            <a:avLst/>
          </a:prstGeom>
          <a:noFill/>
          <a:ln>
            <a:noFill/>
          </a:ln>
        </p:spPr>
        <p:txBody>
          <a:bodyPr anchorCtr="0" anchor="t" bIns="0" lIns="0" spcFirstLastPara="1" rIns="0" wrap="square" tIns="85075">
            <a:spAutoFit/>
          </a:bodyPr>
          <a:lstStyle/>
          <a:p>
            <a:pPr indent="0" lvl="0" marL="12700" marR="0" rtl="0" algn="l">
              <a:lnSpc>
                <a:spcPct val="100000"/>
              </a:lnSpc>
              <a:spcBef>
                <a:spcPts val="0"/>
              </a:spcBef>
              <a:spcAft>
                <a:spcPts val="0"/>
              </a:spcAft>
              <a:buNone/>
            </a:pPr>
            <a:r>
              <a:rPr lang="en-US" sz="2900">
                <a:solidFill>
                  <a:schemeClr val="dk1"/>
                </a:solidFill>
                <a:latin typeface="Tahoma"/>
                <a:ea typeface="Tahoma"/>
                <a:cs typeface="Tahoma"/>
                <a:sym typeface="Tahoma"/>
              </a:rPr>
              <a:t>Harcèlement entre personnes sans rapport hiérarchique</a:t>
            </a:r>
            <a:endParaRPr sz="2900">
              <a:solidFill>
                <a:schemeClr val="dk1"/>
              </a:solidFill>
              <a:latin typeface="Tahoma"/>
              <a:ea typeface="Tahoma"/>
              <a:cs typeface="Tahoma"/>
              <a:sym typeface="Tahoma"/>
            </a:endParaRPr>
          </a:p>
          <a:p>
            <a:pPr indent="0" lvl="0" marL="12700" marR="5080" rtl="0" algn="l">
              <a:lnSpc>
                <a:spcPct val="116399"/>
              </a:lnSpc>
              <a:spcBef>
                <a:spcPts val="0"/>
              </a:spcBef>
              <a:spcAft>
                <a:spcPts val="0"/>
              </a:spcAft>
              <a:buNone/>
            </a:pPr>
            <a:r>
              <a:rPr lang="en-US" sz="2900">
                <a:solidFill>
                  <a:schemeClr val="dk1"/>
                </a:solidFill>
                <a:latin typeface="Tahoma"/>
                <a:ea typeface="Tahoma"/>
                <a:cs typeface="Tahoma"/>
                <a:sym typeface="Tahoma"/>
              </a:rPr>
              <a:t>Dynamique	collective	dans	laquelle	se	déploient	des	comportements	où	une	personne  devient un bouc émissaire</a:t>
            </a:r>
            <a:endParaRPr sz="2900">
              <a:solidFill>
                <a:schemeClr val="dk1"/>
              </a:solidFill>
              <a:latin typeface="Tahoma"/>
              <a:ea typeface="Tahoma"/>
              <a:cs typeface="Tahoma"/>
              <a:sym typeface="Tahom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3" name="Shape 463"/>
        <p:cNvGrpSpPr/>
        <p:nvPr/>
      </p:nvGrpSpPr>
      <p:grpSpPr>
        <a:xfrm>
          <a:off x="0" y="0"/>
          <a:ext cx="0" cy="0"/>
          <a:chOff x="0" y="0"/>
          <a:chExt cx="0" cy="0"/>
        </a:xfrm>
      </p:grpSpPr>
      <p:sp>
        <p:nvSpPr>
          <p:cNvPr id="464" name="Google Shape;464;p32"/>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5" name="Google Shape;465;p32"/>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6" name="Google Shape;466;p32"/>
          <p:cNvSpPr txBox="1"/>
          <p:nvPr/>
        </p:nvSpPr>
        <p:spPr>
          <a:xfrm>
            <a:off x="94753" y="168370"/>
            <a:ext cx="807974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2.2 Les situations de harcèlement sexuel : individuel </a:t>
            </a:r>
            <a:r>
              <a:rPr lang="en-US" sz="2100">
                <a:solidFill>
                  <a:schemeClr val="dk1"/>
                </a:solidFill>
                <a:latin typeface="Trebuchet MS"/>
                <a:ea typeface="Trebuchet MS"/>
                <a:cs typeface="Trebuchet MS"/>
                <a:sym typeface="Trebuchet MS"/>
              </a:rPr>
              <a:t>- collectif</a:t>
            </a:r>
            <a:endParaRPr sz="2100">
              <a:solidFill>
                <a:schemeClr val="dk1"/>
              </a:solidFill>
              <a:latin typeface="Trebuchet MS"/>
              <a:ea typeface="Trebuchet MS"/>
              <a:cs typeface="Trebuchet MS"/>
              <a:sym typeface="Trebuchet MS"/>
            </a:endParaRPr>
          </a:p>
        </p:txBody>
      </p:sp>
      <p:sp>
        <p:nvSpPr>
          <p:cNvPr id="467" name="Google Shape;467;p32"/>
          <p:cNvSpPr txBox="1"/>
          <p:nvPr>
            <p:ph type="title"/>
          </p:nvPr>
        </p:nvSpPr>
        <p:spPr>
          <a:xfrm>
            <a:off x="1016000" y="1671754"/>
            <a:ext cx="6583045"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solidFill>
                  <a:srgbClr val="D86964"/>
                </a:solidFill>
                <a:latin typeface="Trebuchet MS"/>
                <a:ea typeface="Trebuchet MS"/>
                <a:cs typeface="Trebuchet MS"/>
                <a:sym typeface="Trebuchet MS"/>
              </a:rPr>
              <a:t>Harcèlement sexuel individuel</a:t>
            </a:r>
            <a:endParaRPr/>
          </a:p>
        </p:txBody>
      </p:sp>
      <p:sp>
        <p:nvSpPr>
          <p:cNvPr id="468" name="Google Shape;468;p32"/>
          <p:cNvSpPr txBox="1"/>
          <p:nvPr/>
        </p:nvSpPr>
        <p:spPr>
          <a:xfrm>
            <a:off x="1219782" y="3700245"/>
            <a:ext cx="5121910" cy="4964430"/>
          </a:xfrm>
          <a:prstGeom prst="rect">
            <a:avLst/>
          </a:prstGeom>
          <a:solidFill>
            <a:srgbClr val="FFF5DA"/>
          </a:solidFill>
          <a:ln>
            <a:noFill/>
          </a:ln>
        </p:spPr>
        <p:txBody>
          <a:bodyPr anchorCtr="0" anchor="t" bIns="0" lIns="0" spcFirstLastPara="1" rIns="0" wrap="square" tIns="168275">
            <a:spAutoFit/>
          </a:bodyPr>
          <a:lstStyle/>
          <a:p>
            <a:pPr indent="0" lvl="0" marL="0" marR="0" rtl="0" algn="ctr">
              <a:lnSpc>
                <a:spcPct val="100000"/>
              </a:lnSpc>
              <a:spcBef>
                <a:spcPts val="0"/>
              </a:spcBef>
              <a:spcAft>
                <a:spcPts val="0"/>
              </a:spcAft>
              <a:buNone/>
            </a:pPr>
            <a:r>
              <a:rPr b="1" lang="en-US" sz="3600">
                <a:solidFill>
                  <a:srgbClr val="D86964"/>
                </a:solidFill>
                <a:latin typeface="Trebuchet MS"/>
                <a:ea typeface="Trebuchet MS"/>
                <a:cs typeface="Trebuchet MS"/>
                <a:sym typeface="Trebuchet MS"/>
              </a:rPr>
              <a:t>VERTICAL</a:t>
            </a:r>
            <a:endParaRPr sz="36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4900">
              <a:solidFill>
                <a:schemeClr val="dk1"/>
              </a:solidFill>
              <a:latin typeface="Trebuchet MS"/>
              <a:ea typeface="Trebuchet MS"/>
              <a:cs typeface="Trebuchet MS"/>
              <a:sym typeface="Trebuchet MS"/>
            </a:endParaRPr>
          </a:p>
          <a:p>
            <a:pPr indent="0" lvl="0" marL="189865" marR="182245" rtl="0" algn="just">
              <a:lnSpc>
                <a:spcPct val="134300"/>
              </a:lnSpc>
              <a:spcBef>
                <a:spcPts val="3279"/>
              </a:spcBef>
              <a:spcAft>
                <a:spcPts val="0"/>
              </a:spcAft>
              <a:buNone/>
            </a:pPr>
            <a:r>
              <a:rPr lang="en-US" sz="2700">
                <a:solidFill>
                  <a:srgbClr val="7B1B4A"/>
                </a:solidFill>
                <a:latin typeface="Trebuchet MS"/>
                <a:ea typeface="Trebuchet MS"/>
                <a:cs typeface="Trebuchet MS"/>
                <a:sym typeface="Trebuchet MS"/>
              </a:rPr>
              <a:t>Une personne fait pression  sur une autre en </a:t>
            </a:r>
            <a:r>
              <a:rPr b="1" lang="en-US" sz="2700">
                <a:solidFill>
                  <a:srgbClr val="7B1B4A"/>
                </a:solidFill>
                <a:latin typeface="Trebuchet MS"/>
                <a:ea typeface="Trebuchet MS"/>
                <a:cs typeface="Trebuchet MS"/>
                <a:sym typeface="Trebuchet MS"/>
              </a:rPr>
              <a:t>abusant </a:t>
            </a:r>
            <a:r>
              <a:rPr lang="en-US" sz="2700">
                <a:solidFill>
                  <a:srgbClr val="7B1B4A"/>
                </a:solidFill>
                <a:latin typeface="Trebuchet MS"/>
                <a:ea typeface="Trebuchet MS"/>
                <a:cs typeface="Trebuchet MS"/>
                <a:sym typeface="Trebuchet MS"/>
              </a:rPr>
              <a:t>de  son </a:t>
            </a:r>
            <a:r>
              <a:rPr b="1" lang="en-US" sz="2700">
                <a:solidFill>
                  <a:srgbClr val="7B1B4A"/>
                </a:solidFill>
                <a:latin typeface="Trebuchet MS"/>
                <a:ea typeface="Trebuchet MS"/>
                <a:cs typeface="Trebuchet MS"/>
                <a:sym typeface="Trebuchet MS"/>
              </a:rPr>
              <a:t>autorité</a:t>
            </a:r>
            <a:r>
              <a:rPr lang="en-US" sz="2700">
                <a:solidFill>
                  <a:srgbClr val="7B1B4A"/>
                </a:solidFill>
                <a:latin typeface="Trebuchet MS"/>
                <a:ea typeface="Trebuchet MS"/>
                <a:cs typeface="Trebuchet MS"/>
                <a:sym typeface="Trebuchet MS"/>
              </a:rPr>
              <a:t>.</a:t>
            </a:r>
            <a:endParaRPr sz="2700">
              <a:solidFill>
                <a:schemeClr val="dk1"/>
              </a:solidFill>
              <a:latin typeface="Trebuchet MS"/>
              <a:ea typeface="Trebuchet MS"/>
              <a:cs typeface="Trebuchet MS"/>
              <a:sym typeface="Trebuchet MS"/>
            </a:endParaRPr>
          </a:p>
        </p:txBody>
      </p:sp>
      <p:sp>
        <p:nvSpPr>
          <p:cNvPr id="469" name="Google Shape;469;p32"/>
          <p:cNvSpPr/>
          <p:nvPr/>
        </p:nvSpPr>
        <p:spPr>
          <a:xfrm>
            <a:off x="6830345" y="3700245"/>
            <a:ext cx="5121910" cy="4964430"/>
          </a:xfrm>
          <a:custGeom>
            <a:rect b="b" l="l" r="r" t="t"/>
            <a:pathLst>
              <a:path extrusionOk="0" h="4964430" w="5121909">
                <a:moveTo>
                  <a:pt x="0" y="0"/>
                </a:moveTo>
                <a:lnTo>
                  <a:pt x="5121771" y="0"/>
                </a:lnTo>
                <a:lnTo>
                  <a:pt x="5121771" y="4963822"/>
                </a:lnTo>
                <a:lnTo>
                  <a:pt x="0" y="4963822"/>
                </a:lnTo>
                <a:lnTo>
                  <a:pt x="0" y="0"/>
                </a:lnTo>
                <a:close/>
              </a:path>
            </a:pathLst>
          </a:custGeom>
          <a:solidFill>
            <a:srgbClr val="FFF5D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0" name="Google Shape;470;p32"/>
          <p:cNvSpPr txBox="1"/>
          <p:nvPr/>
        </p:nvSpPr>
        <p:spPr>
          <a:xfrm>
            <a:off x="7888811" y="3856043"/>
            <a:ext cx="3017520" cy="57404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None/>
            </a:pPr>
            <a:r>
              <a:rPr b="1" lang="en-US" sz="3600">
                <a:solidFill>
                  <a:srgbClr val="D86964"/>
                </a:solidFill>
                <a:latin typeface="Trebuchet MS"/>
                <a:ea typeface="Trebuchet MS"/>
                <a:cs typeface="Trebuchet MS"/>
                <a:sym typeface="Trebuchet MS"/>
              </a:rPr>
              <a:t>HORIZONTAL</a:t>
            </a:r>
            <a:endParaRPr sz="3600">
              <a:solidFill>
                <a:schemeClr val="dk1"/>
              </a:solidFill>
              <a:latin typeface="Trebuchet MS"/>
              <a:ea typeface="Trebuchet MS"/>
              <a:cs typeface="Trebuchet MS"/>
              <a:sym typeface="Trebuchet MS"/>
            </a:endParaRPr>
          </a:p>
        </p:txBody>
      </p:sp>
      <p:sp>
        <p:nvSpPr>
          <p:cNvPr id="471" name="Google Shape;471;p32"/>
          <p:cNvSpPr txBox="1"/>
          <p:nvPr/>
        </p:nvSpPr>
        <p:spPr>
          <a:xfrm>
            <a:off x="9826547" y="5684843"/>
            <a:ext cx="1948180" cy="43688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None/>
            </a:pPr>
            <a:r>
              <a:rPr b="1" lang="en-US" sz="2700">
                <a:solidFill>
                  <a:srgbClr val="7B1B4A"/>
                </a:solidFill>
                <a:latin typeface="Trebuchet MS"/>
                <a:ea typeface="Trebuchet MS"/>
                <a:cs typeface="Trebuchet MS"/>
                <a:sym typeface="Trebuchet MS"/>
              </a:rPr>
              <a:t>de	tout</a:t>
            </a:r>
            <a:endParaRPr sz="2700">
              <a:solidFill>
                <a:schemeClr val="dk1"/>
              </a:solidFill>
              <a:latin typeface="Trebuchet MS"/>
              <a:ea typeface="Trebuchet MS"/>
              <a:cs typeface="Trebuchet MS"/>
              <a:sym typeface="Trebuchet MS"/>
            </a:endParaRPr>
          </a:p>
        </p:txBody>
      </p:sp>
      <p:sp>
        <p:nvSpPr>
          <p:cNvPr id="472" name="Google Shape;472;p32"/>
          <p:cNvSpPr txBox="1"/>
          <p:nvPr/>
        </p:nvSpPr>
        <p:spPr>
          <a:xfrm>
            <a:off x="7020845" y="5543758"/>
            <a:ext cx="2038350" cy="1130300"/>
          </a:xfrm>
          <a:prstGeom prst="rect">
            <a:avLst/>
          </a:prstGeom>
          <a:noFill/>
          <a:ln>
            <a:noFill/>
          </a:ln>
        </p:spPr>
        <p:txBody>
          <a:bodyPr anchorCtr="0" anchor="t" bIns="0" lIns="0" spcFirstLastPara="1" rIns="0" wrap="square" tIns="12050">
            <a:spAutoFit/>
          </a:bodyPr>
          <a:lstStyle/>
          <a:p>
            <a:pPr indent="0" lvl="0" marL="0" marR="5080" rtl="0" algn="l">
              <a:lnSpc>
                <a:spcPct val="134300"/>
              </a:lnSpc>
              <a:spcBef>
                <a:spcPts val="0"/>
              </a:spcBef>
              <a:spcAft>
                <a:spcPts val="0"/>
              </a:spcAft>
              <a:buNone/>
            </a:pPr>
            <a:r>
              <a:rPr b="1" lang="en-US" sz="2700">
                <a:solidFill>
                  <a:srgbClr val="7B1B4A"/>
                </a:solidFill>
                <a:latin typeface="Trebuchet MS"/>
                <a:ea typeface="Trebuchet MS"/>
                <a:cs typeface="Trebuchet MS"/>
                <a:sym typeface="Trebuchet MS"/>
              </a:rPr>
              <a:t>Déconnecté  rapport</a:t>
            </a:r>
            <a:endParaRPr sz="2700">
              <a:solidFill>
                <a:schemeClr val="dk1"/>
              </a:solidFill>
              <a:latin typeface="Trebuchet MS"/>
              <a:ea typeface="Trebuchet MS"/>
              <a:cs typeface="Trebuchet MS"/>
              <a:sym typeface="Trebuchet MS"/>
            </a:endParaRPr>
          </a:p>
        </p:txBody>
      </p:sp>
      <p:sp>
        <p:nvSpPr>
          <p:cNvPr id="473" name="Google Shape;473;p32"/>
          <p:cNvSpPr txBox="1"/>
          <p:nvPr/>
        </p:nvSpPr>
        <p:spPr>
          <a:xfrm>
            <a:off x="7020845" y="6096208"/>
            <a:ext cx="4753610" cy="1130300"/>
          </a:xfrm>
          <a:prstGeom prst="rect">
            <a:avLst/>
          </a:prstGeom>
          <a:noFill/>
          <a:ln>
            <a:noFill/>
          </a:ln>
        </p:spPr>
        <p:txBody>
          <a:bodyPr anchorCtr="0" anchor="t" bIns="0" lIns="0" spcFirstLastPara="1" rIns="0" wrap="square" tIns="153650">
            <a:spAutoFit/>
          </a:bodyPr>
          <a:lstStyle/>
          <a:p>
            <a:pPr indent="0" lvl="0" marL="0" marR="5080" rtl="0" algn="r">
              <a:lnSpc>
                <a:spcPct val="100000"/>
              </a:lnSpc>
              <a:spcBef>
                <a:spcPts val="0"/>
              </a:spcBef>
              <a:spcAft>
                <a:spcPts val="0"/>
              </a:spcAft>
              <a:buNone/>
            </a:pPr>
            <a:r>
              <a:rPr b="1" lang="en-US" sz="2700">
                <a:solidFill>
                  <a:srgbClr val="7B1B4A"/>
                </a:solidFill>
                <a:latin typeface="Trebuchet MS"/>
                <a:ea typeface="Trebuchet MS"/>
                <a:cs typeface="Trebuchet MS"/>
                <a:sym typeface="Trebuchet MS"/>
              </a:rPr>
              <a:t>hiérarchique</a:t>
            </a:r>
            <a:endParaRPr sz="2700">
              <a:solidFill>
                <a:schemeClr val="dk1"/>
              </a:solidFill>
              <a:latin typeface="Trebuchet MS"/>
              <a:ea typeface="Trebuchet MS"/>
              <a:cs typeface="Trebuchet MS"/>
              <a:sym typeface="Trebuchet MS"/>
            </a:endParaRPr>
          </a:p>
          <a:p>
            <a:pPr indent="0" lvl="0" marL="0" marR="5080" rtl="0" algn="r">
              <a:lnSpc>
                <a:spcPct val="100000"/>
              </a:lnSpc>
              <a:spcBef>
                <a:spcPts val="1110"/>
              </a:spcBef>
              <a:spcAft>
                <a:spcPts val="0"/>
              </a:spcAft>
              <a:buNone/>
            </a:pPr>
            <a:r>
              <a:rPr lang="en-US" sz="2700">
                <a:solidFill>
                  <a:srgbClr val="7B1B4A"/>
                </a:solidFill>
                <a:latin typeface="Trebuchet MS"/>
                <a:ea typeface="Trebuchet MS"/>
                <a:cs typeface="Trebuchet MS"/>
                <a:sym typeface="Trebuchet MS"/>
              </a:rPr>
              <a:t>comme	par	exemple	entre</a:t>
            </a:r>
            <a:endParaRPr sz="2700">
              <a:solidFill>
                <a:schemeClr val="dk1"/>
              </a:solidFill>
              <a:latin typeface="Trebuchet MS"/>
              <a:ea typeface="Trebuchet MS"/>
              <a:cs typeface="Trebuchet MS"/>
              <a:sym typeface="Trebuchet MS"/>
            </a:endParaRPr>
          </a:p>
        </p:txBody>
      </p:sp>
      <p:sp>
        <p:nvSpPr>
          <p:cNvPr id="474" name="Google Shape;474;p32"/>
          <p:cNvSpPr txBox="1"/>
          <p:nvPr/>
        </p:nvSpPr>
        <p:spPr>
          <a:xfrm>
            <a:off x="7020845" y="7201109"/>
            <a:ext cx="4753610" cy="1130300"/>
          </a:xfrm>
          <a:prstGeom prst="rect">
            <a:avLst/>
          </a:prstGeom>
          <a:noFill/>
          <a:ln>
            <a:noFill/>
          </a:ln>
        </p:spPr>
        <p:txBody>
          <a:bodyPr anchorCtr="0" anchor="t" bIns="0" lIns="0" spcFirstLastPara="1" rIns="0" wrap="square" tIns="12050">
            <a:spAutoFit/>
          </a:bodyPr>
          <a:lstStyle/>
          <a:p>
            <a:pPr indent="0" lvl="0" marL="0" marR="5080" rtl="0" algn="l">
              <a:lnSpc>
                <a:spcPct val="134300"/>
              </a:lnSpc>
              <a:spcBef>
                <a:spcPts val="0"/>
              </a:spcBef>
              <a:spcAft>
                <a:spcPts val="0"/>
              </a:spcAft>
              <a:buNone/>
            </a:pPr>
            <a:r>
              <a:rPr lang="en-US" sz="2700">
                <a:solidFill>
                  <a:srgbClr val="7B1B4A"/>
                </a:solidFill>
                <a:latin typeface="Trebuchet MS"/>
                <a:ea typeface="Trebuchet MS"/>
                <a:cs typeface="Trebuchet MS"/>
                <a:sym typeface="Trebuchet MS"/>
              </a:rPr>
              <a:t>deux	collègues	de	même  niveau hiérarchique.</a:t>
            </a:r>
            <a:endParaRPr sz="2700">
              <a:solidFill>
                <a:schemeClr val="dk1"/>
              </a:solidFill>
              <a:latin typeface="Trebuchet MS"/>
              <a:ea typeface="Trebuchet MS"/>
              <a:cs typeface="Trebuchet MS"/>
              <a:sym typeface="Trebuchet MS"/>
            </a:endParaRPr>
          </a:p>
        </p:txBody>
      </p:sp>
      <p:sp>
        <p:nvSpPr>
          <p:cNvPr id="475" name="Google Shape;475;p32"/>
          <p:cNvSpPr/>
          <p:nvPr/>
        </p:nvSpPr>
        <p:spPr>
          <a:xfrm>
            <a:off x="12437894" y="3700245"/>
            <a:ext cx="5121910" cy="4964430"/>
          </a:xfrm>
          <a:custGeom>
            <a:rect b="b" l="l" r="r" t="t"/>
            <a:pathLst>
              <a:path extrusionOk="0" h="4964430" w="5121909">
                <a:moveTo>
                  <a:pt x="0" y="0"/>
                </a:moveTo>
                <a:lnTo>
                  <a:pt x="5121772" y="0"/>
                </a:lnTo>
                <a:lnTo>
                  <a:pt x="5121772" y="4963822"/>
                </a:lnTo>
                <a:lnTo>
                  <a:pt x="0" y="4963822"/>
                </a:lnTo>
                <a:lnTo>
                  <a:pt x="0" y="0"/>
                </a:lnTo>
                <a:close/>
              </a:path>
            </a:pathLst>
          </a:custGeom>
          <a:solidFill>
            <a:srgbClr val="FFF5D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32"/>
          <p:cNvSpPr txBox="1"/>
          <p:nvPr/>
        </p:nvSpPr>
        <p:spPr>
          <a:xfrm>
            <a:off x="13993296" y="3622194"/>
            <a:ext cx="2023745" cy="1395095"/>
          </a:xfrm>
          <a:prstGeom prst="rect">
            <a:avLst/>
          </a:prstGeom>
          <a:noFill/>
          <a:ln>
            <a:noFill/>
          </a:ln>
        </p:spPr>
        <p:txBody>
          <a:bodyPr anchorCtr="0" anchor="t" bIns="0" lIns="0" spcFirstLastPara="1" rIns="0" wrap="square" tIns="246375">
            <a:spAutoFit/>
          </a:bodyPr>
          <a:lstStyle/>
          <a:p>
            <a:pPr indent="0" lvl="0" marL="0" marR="0" rtl="0" algn="l">
              <a:lnSpc>
                <a:spcPct val="100000"/>
              </a:lnSpc>
              <a:spcBef>
                <a:spcPts val="0"/>
              </a:spcBef>
              <a:spcAft>
                <a:spcPts val="0"/>
              </a:spcAft>
              <a:buNone/>
            </a:pPr>
            <a:r>
              <a:rPr b="1" lang="en-US" sz="3600">
                <a:solidFill>
                  <a:srgbClr val="D86964"/>
                </a:solidFill>
                <a:latin typeface="Trebuchet MS"/>
                <a:ea typeface="Trebuchet MS"/>
                <a:cs typeface="Trebuchet MS"/>
                <a:sym typeface="Trebuchet MS"/>
              </a:rPr>
              <a:t>EXTERNE</a:t>
            </a:r>
            <a:endParaRPr sz="3600">
              <a:solidFill>
                <a:schemeClr val="dk1"/>
              </a:solidFill>
              <a:latin typeface="Trebuchet MS"/>
              <a:ea typeface="Trebuchet MS"/>
              <a:cs typeface="Trebuchet MS"/>
              <a:sym typeface="Trebuchet MS"/>
            </a:endParaRPr>
          </a:p>
          <a:p>
            <a:pPr indent="0" lvl="0" marL="11430" marR="0" rtl="0" algn="l">
              <a:lnSpc>
                <a:spcPct val="100000"/>
              </a:lnSpc>
              <a:spcBef>
                <a:spcPts val="1380"/>
              </a:spcBef>
              <a:spcAft>
                <a:spcPts val="0"/>
              </a:spcAft>
              <a:buNone/>
            </a:pPr>
            <a:r>
              <a:rPr lang="en-US" sz="2700">
                <a:solidFill>
                  <a:srgbClr val="D86964"/>
                </a:solidFill>
                <a:latin typeface="Trebuchet MS"/>
                <a:ea typeface="Trebuchet MS"/>
                <a:cs typeface="Trebuchet MS"/>
                <a:sym typeface="Trebuchet MS"/>
              </a:rPr>
              <a:t>à l’entreprise</a:t>
            </a:r>
            <a:endParaRPr sz="2700">
              <a:solidFill>
                <a:schemeClr val="dk1"/>
              </a:solidFill>
              <a:latin typeface="Trebuchet MS"/>
              <a:ea typeface="Trebuchet MS"/>
              <a:cs typeface="Trebuchet MS"/>
              <a:sym typeface="Trebuchet MS"/>
            </a:endParaRPr>
          </a:p>
        </p:txBody>
      </p:sp>
      <p:sp>
        <p:nvSpPr>
          <p:cNvPr id="477" name="Google Shape;477;p32"/>
          <p:cNvSpPr txBox="1"/>
          <p:nvPr/>
        </p:nvSpPr>
        <p:spPr>
          <a:xfrm>
            <a:off x="12628393" y="5684843"/>
            <a:ext cx="4753610" cy="43688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None/>
            </a:pPr>
            <a:r>
              <a:rPr lang="en-US" sz="2700">
                <a:solidFill>
                  <a:srgbClr val="7B1B4A"/>
                </a:solidFill>
                <a:latin typeface="Trebuchet MS"/>
                <a:ea typeface="Trebuchet MS"/>
                <a:cs typeface="Trebuchet MS"/>
                <a:sym typeface="Trebuchet MS"/>
              </a:rPr>
              <a:t>Toute	personne	amenée	à</a:t>
            </a:r>
            <a:endParaRPr sz="2700">
              <a:solidFill>
                <a:schemeClr val="dk1"/>
              </a:solidFill>
              <a:latin typeface="Trebuchet MS"/>
              <a:ea typeface="Trebuchet MS"/>
              <a:cs typeface="Trebuchet MS"/>
              <a:sym typeface="Trebuchet MS"/>
            </a:endParaRPr>
          </a:p>
        </p:txBody>
      </p:sp>
      <p:sp>
        <p:nvSpPr>
          <p:cNvPr id="478" name="Google Shape;478;p32"/>
          <p:cNvSpPr txBox="1"/>
          <p:nvPr/>
        </p:nvSpPr>
        <p:spPr>
          <a:xfrm>
            <a:off x="12628393" y="6096208"/>
            <a:ext cx="4753610" cy="1130300"/>
          </a:xfrm>
          <a:prstGeom prst="rect">
            <a:avLst/>
          </a:prstGeom>
          <a:noFill/>
          <a:ln>
            <a:noFill/>
          </a:ln>
        </p:spPr>
        <p:txBody>
          <a:bodyPr anchorCtr="0" anchor="t" bIns="0" lIns="0" spcFirstLastPara="1" rIns="0" wrap="square" tIns="12050">
            <a:spAutoFit/>
          </a:bodyPr>
          <a:lstStyle/>
          <a:p>
            <a:pPr indent="0" lvl="0" marL="0" marR="5080" rtl="0" algn="l">
              <a:lnSpc>
                <a:spcPct val="134300"/>
              </a:lnSpc>
              <a:spcBef>
                <a:spcPts val="0"/>
              </a:spcBef>
              <a:spcAft>
                <a:spcPts val="0"/>
              </a:spcAft>
              <a:buNone/>
            </a:pPr>
            <a:r>
              <a:rPr lang="en-US" sz="2700">
                <a:solidFill>
                  <a:srgbClr val="7B1B4A"/>
                </a:solidFill>
                <a:latin typeface="Trebuchet MS"/>
                <a:ea typeface="Trebuchet MS"/>
                <a:cs typeface="Trebuchet MS"/>
                <a:sym typeface="Trebuchet MS"/>
              </a:rPr>
              <a:t>intervenir	dans		le	cadre  professionnel	et	ayant		une</a:t>
            </a:r>
            <a:endParaRPr sz="2700">
              <a:solidFill>
                <a:schemeClr val="dk1"/>
              </a:solidFill>
              <a:latin typeface="Trebuchet MS"/>
              <a:ea typeface="Trebuchet MS"/>
              <a:cs typeface="Trebuchet MS"/>
              <a:sym typeface="Trebuchet MS"/>
            </a:endParaRPr>
          </a:p>
        </p:txBody>
      </p:sp>
      <p:sp>
        <p:nvSpPr>
          <p:cNvPr id="479" name="Google Shape;479;p32"/>
          <p:cNvSpPr txBox="1"/>
          <p:nvPr/>
        </p:nvSpPr>
        <p:spPr>
          <a:xfrm>
            <a:off x="12628393" y="7201109"/>
            <a:ext cx="4753610" cy="1130300"/>
          </a:xfrm>
          <a:prstGeom prst="rect">
            <a:avLst/>
          </a:prstGeom>
          <a:noFill/>
          <a:ln>
            <a:noFill/>
          </a:ln>
        </p:spPr>
        <p:txBody>
          <a:bodyPr anchorCtr="0" anchor="t" bIns="0" lIns="0" spcFirstLastPara="1" rIns="0" wrap="square" tIns="12050">
            <a:spAutoFit/>
          </a:bodyPr>
          <a:lstStyle/>
          <a:p>
            <a:pPr indent="0" lvl="0" marL="0" marR="5080" rtl="0" algn="l">
              <a:lnSpc>
                <a:spcPct val="134300"/>
              </a:lnSpc>
              <a:spcBef>
                <a:spcPts val="0"/>
              </a:spcBef>
              <a:spcAft>
                <a:spcPts val="0"/>
              </a:spcAft>
              <a:buNone/>
            </a:pPr>
            <a:r>
              <a:rPr lang="en-US" sz="2700">
                <a:solidFill>
                  <a:srgbClr val="7B1B4A"/>
                </a:solidFill>
                <a:latin typeface="Trebuchet MS"/>
                <a:ea typeface="Trebuchet MS"/>
                <a:cs typeface="Trebuchet MS"/>
                <a:sym typeface="Trebuchet MS"/>
              </a:rPr>
              <a:t>influence	certaine	dans  l'entreprise.</a:t>
            </a:r>
            <a:endParaRPr sz="2700">
              <a:solidFill>
                <a:schemeClr val="dk1"/>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3" name="Shape 483"/>
        <p:cNvGrpSpPr/>
        <p:nvPr/>
      </p:nvGrpSpPr>
      <p:grpSpPr>
        <a:xfrm>
          <a:off x="0" y="0"/>
          <a:ext cx="0" cy="0"/>
          <a:chOff x="0" y="0"/>
          <a:chExt cx="0" cy="0"/>
        </a:xfrm>
      </p:grpSpPr>
      <p:sp>
        <p:nvSpPr>
          <p:cNvPr id="484" name="Google Shape;484;p33"/>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5" name="Google Shape;485;p33"/>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6" name="Google Shape;486;p33"/>
          <p:cNvSpPr txBox="1"/>
          <p:nvPr/>
        </p:nvSpPr>
        <p:spPr>
          <a:xfrm>
            <a:off x="94753" y="168370"/>
            <a:ext cx="8053070"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2.2 Les situations de harcèlement sexuel : </a:t>
            </a:r>
            <a:r>
              <a:rPr lang="en-US" sz="2100">
                <a:solidFill>
                  <a:schemeClr val="dk1"/>
                </a:solidFill>
                <a:latin typeface="Trebuchet MS"/>
                <a:ea typeface="Trebuchet MS"/>
                <a:cs typeface="Trebuchet MS"/>
                <a:sym typeface="Trebuchet MS"/>
              </a:rPr>
              <a:t>individuel - </a:t>
            </a:r>
            <a:r>
              <a:rPr b="1" lang="en-US" sz="2100">
                <a:solidFill>
                  <a:schemeClr val="dk1"/>
                </a:solidFill>
                <a:latin typeface="Trebuchet MS"/>
                <a:ea typeface="Trebuchet MS"/>
                <a:cs typeface="Trebuchet MS"/>
                <a:sym typeface="Trebuchet MS"/>
              </a:rPr>
              <a:t>collectif</a:t>
            </a:r>
            <a:endParaRPr sz="2100">
              <a:solidFill>
                <a:schemeClr val="dk1"/>
              </a:solidFill>
              <a:latin typeface="Trebuchet MS"/>
              <a:ea typeface="Trebuchet MS"/>
              <a:cs typeface="Trebuchet MS"/>
              <a:sym typeface="Trebuchet MS"/>
            </a:endParaRPr>
          </a:p>
        </p:txBody>
      </p:sp>
      <p:pic>
        <p:nvPicPr>
          <p:cNvPr id="487" name="Google Shape;487;p33"/>
          <p:cNvPicPr preferRelativeResize="0"/>
          <p:nvPr/>
        </p:nvPicPr>
        <p:blipFill rotWithShape="1">
          <a:blip r:embed="rId3">
            <a:alphaModFix/>
          </a:blip>
          <a:srcRect b="0" l="0" r="0" t="0"/>
          <a:stretch/>
        </p:blipFill>
        <p:spPr>
          <a:xfrm>
            <a:off x="11063352" y="5782649"/>
            <a:ext cx="6191249" cy="3476624"/>
          </a:xfrm>
          <a:prstGeom prst="rect">
            <a:avLst/>
          </a:prstGeom>
          <a:noFill/>
          <a:ln>
            <a:noFill/>
          </a:ln>
        </p:spPr>
      </p:pic>
      <p:sp>
        <p:nvSpPr>
          <p:cNvPr id="488" name="Google Shape;488;p33"/>
          <p:cNvSpPr txBox="1"/>
          <p:nvPr>
            <p:ph type="title"/>
          </p:nvPr>
        </p:nvSpPr>
        <p:spPr>
          <a:xfrm>
            <a:off x="1016000" y="1527583"/>
            <a:ext cx="6157595"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solidFill>
                  <a:srgbClr val="D86964"/>
                </a:solidFill>
                <a:latin typeface="Trebuchet MS"/>
                <a:ea typeface="Trebuchet MS"/>
                <a:cs typeface="Trebuchet MS"/>
                <a:sym typeface="Trebuchet MS"/>
              </a:rPr>
              <a:t>Harcèlement sexuel collectif</a:t>
            </a:r>
            <a:endParaRPr/>
          </a:p>
        </p:txBody>
      </p:sp>
      <p:pic>
        <p:nvPicPr>
          <p:cNvPr id="489" name="Google Shape;489;p33"/>
          <p:cNvPicPr preferRelativeResize="0"/>
          <p:nvPr/>
        </p:nvPicPr>
        <p:blipFill rotWithShape="1">
          <a:blip r:embed="rId4">
            <a:alphaModFix/>
          </a:blip>
          <a:srcRect b="0" l="0" r="0" t="0"/>
          <a:stretch/>
        </p:blipFill>
        <p:spPr>
          <a:xfrm>
            <a:off x="1343024" y="2715001"/>
            <a:ext cx="123824" cy="123824"/>
          </a:xfrm>
          <a:prstGeom prst="rect">
            <a:avLst/>
          </a:prstGeom>
          <a:noFill/>
          <a:ln>
            <a:noFill/>
          </a:ln>
        </p:spPr>
      </p:pic>
      <p:pic>
        <p:nvPicPr>
          <p:cNvPr id="490" name="Google Shape;490;p33"/>
          <p:cNvPicPr preferRelativeResize="0"/>
          <p:nvPr/>
        </p:nvPicPr>
        <p:blipFill rotWithShape="1">
          <a:blip r:embed="rId5">
            <a:alphaModFix/>
          </a:blip>
          <a:srcRect b="0" l="0" r="0" t="0"/>
          <a:stretch/>
        </p:blipFill>
        <p:spPr>
          <a:xfrm>
            <a:off x="1343024" y="5115301"/>
            <a:ext cx="123824" cy="123824"/>
          </a:xfrm>
          <a:prstGeom prst="rect">
            <a:avLst/>
          </a:prstGeom>
          <a:noFill/>
          <a:ln>
            <a:noFill/>
          </a:ln>
        </p:spPr>
      </p:pic>
      <p:pic>
        <p:nvPicPr>
          <p:cNvPr id="491" name="Google Shape;491;p33"/>
          <p:cNvPicPr preferRelativeResize="0"/>
          <p:nvPr/>
        </p:nvPicPr>
        <p:blipFill rotWithShape="1">
          <a:blip r:embed="rId6">
            <a:alphaModFix/>
          </a:blip>
          <a:srcRect b="0" l="0" r="0" t="0"/>
          <a:stretch/>
        </p:blipFill>
        <p:spPr>
          <a:xfrm>
            <a:off x="1957387" y="5710614"/>
            <a:ext cx="133350" cy="133349"/>
          </a:xfrm>
          <a:prstGeom prst="rect">
            <a:avLst/>
          </a:prstGeom>
          <a:noFill/>
          <a:ln>
            <a:noFill/>
          </a:ln>
        </p:spPr>
      </p:pic>
      <p:pic>
        <p:nvPicPr>
          <p:cNvPr id="492" name="Google Shape;492;p33"/>
          <p:cNvPicPr preferRelativeResize="0"/>
          <p:nvPr/>
        </p:nvPicPr>
        <p:blipFill rotWithShape="1">
          <a:blip r:embed="rId7">
            <a:alphaModFix/>
          </a:blip>
          <a:srcRect b="0" l="0" r="0" t="0"/>
          <a:stretch/>
        </p:blipFill>
        <p:spPr>
          <a:xfrm>
            <a:off x="1957387" y="6310689"/>
            <a:ext cx="133350" cy="133349"/>
          </a:xfrm>
          <a:prstGeom prst="rect">
            <a:avLst/>
          </a:prstGeom>
          <a:noFill/>
          <a:ln>
            <a:noFill/>
          </a:ln>
        </p:spPr>
      </p:pic>
      <p:pic>
        <p:nvPicPr>
          <p:cNvPr id="493" name="Google Shape;493;p33"/>
          <p:cNvPicPr preferRelativeResize="0"/>
          <p:nvPr/>
        </p:nvPicPr>
        <p:blipFill rotWithShape="1">
          <a:blip r:embed="rId8">
            <a:alphaModFix/>
          </a:blip>
          <a:srcRect b="0" l="0" r="0" t="0"/>
          <a:stretch/>
        </p:blipFill>
        <p:spPr>
          <a:xfrm>
            <a:off x="1957387" y="6910764"/>
            <a:ext cx="133350" cy="133349"/>
          </a:xfrm>
          <a:prstGeom prst="rect">
            <a:avLst/>
          </a:prstGeom>
          <a:noFill/>
          <a:ln>
            <a:noFill/>
          </a:ln>
        </p:spPr>
      </p:pic>
      <p:sp>
        <p:nvSpPr>
          <p:cNvPr id="494" name="Google Shape;494;p33"/>
          <p:cNvSpPr txBox="1"/>
          <p:nvPr/>
        </p:nvSpPr>
        <p:spPr>
          <a:xfrm>
            <a:off x="1641971" y="2356848"/>
            <a:ext cx="15630525" cy="4826000"/>
          </a:xfrm>
          <a:prstGeom prst="rect">
            <a:avLst/>
          </a:prstGeom>
          <a:noFill/>
          <a:ln>
            <a:noFill/>
          </a:ln>
        </p:spPr>
        <p:txBody>
          <a:bodyPr anchorCtr="0" anchor="t" bIns="0" lIns="0" spcFirstLastPara="1" rIns="0" wrap="square" tIns="12700">
            <a:spAutoFit/>
          </a:bodyPr>
          <a:lstStyle/>
          <a:p>
            <a:pPr indent="0" lvl="0" marL="12700" marR="5080" rtl="0" algn="just">
              <a:lnSpc>
                <a:spcPct val="135800"/>
              </a:lnSpc>
              <a:spcBef>
                <a:spcPts val="0"/>
              </a:spcBef>
              <a:spcAft>
                <a:spcPts val="0"/>
              </a:spcAft>
              <a:buNone/>
            </a:pPr>
            <a:r>
              <a:rPr lang="en-US" sz="2900">
                <a:solidFill>
                  <a:schemeClr val="dk1"/>
                </a:solidFill>
                <a:latin typeface="Trebuchet MS"/>
                <a:ea typeface="Trebuchet MS"/>
                <a:cs typeface="Trebuchet MS"/>
                <a:sym typeface="Trebuchet MS"/>
              </a:rPr>
              <a:t>La </a:t>
            </a:r>
            <a:r>
              <a:rPr b="1" lang="en-US" sz="2900">
                <a:solidFill>
                  <a:schemeClr val="dk1"/>
                </a:solidFill>
                <a:latin typeface="Trebuchet MS"/>
                <a:ea typeface="Trebuchet MS"/>
                <a:cs typeface="Trebuchet MS"/>
                <a:sym typeface="Trebuchet MS"/>
              </a:rPr>
              <a:t>loi du 2 août 2021 (code du travail) </a:t>
            </a:r>
            <a:r>
              <a:rPr lang="en-US" sz="2900">
                <a:solidFill>
                  <a:schemeClr val="dk1"/>
                </a:solidFill>
                <a:latin typeface="Trebuchet MS"/>
                <a:ea typeface="Trebuchet MS"/>
                <a:cs typeface="Trebuchet MS"/>
                <a:sym typeface="Trebuchet MS"/>
              </a:rPr>
              <a:t>pour </a:t>
            </a:r>
            <a:r>
              <a:rPr i="1" lang="en-US" sz="2900">
                <a:solidFill>
                  <a:schemeClr val="dk1"/>
                </a:solidFill>
                <a:latin typeface="Arial"/>
                <a:ea typeface="Arial"/>
                <a:cs typeface="Arial"/>
                <a:sym typeface="Arial"/>
              </a:rPr>
              <a:t>“renforcer la prévention au sein des entreprises  et décloisonner la santé publique et la santé au travail” </a:t>
            </a:r>
            <a:r>
              <a:rPr lang="en-US" sz="2900">
                <a:solidFill>
                  <a:schemeClr val="dk1"/>
                </a:solidFill>
                <a:latin typeface="Trebuchet MS"/>
                <a:ea typeface="Trebuchet MS"/>
                <a:cs typeface="Trebuchet MS"/>
                <a:sym typeface="Trebuchet MS"/>
              </a:rPr>
              <a:t>prend en compte les phénomènes de  harcèlement sexuel ou sexiste de nature collective.</a:t>
            </a:r>
            <a:endParaRPr sz="2900">
              <a:solidFill>
                <a:schemeClr val="dk1"/>
              </a:solidFill>
              <a:latin typeface="Trebuchet MS"/>
              <a:ea typeface="Trebuchet MS"/>
              <a:cs typeface="Trebuchet MS"/>
              <a:sym typeface="Trebuchet MS"/>
            </a:endParaRPr>
          </a:p>
          <a:p>
            <a:pPr indent="0" lvl="0" marL="0" marR="0" rtl="0" algn="l">
              <a:lnSpc>
                <a:spcPct val="100000"/>
              </a:lnSpc>
              <a:spcBef>
                <a:spcPts val="45"/>
              </a:spcBef>
              <a:spcAft>
                <a:spcPts val="0"/>
              </a:spcAft>
              <a:buNone/>
            </a:pPr>
            <a:r>
              <a:t/>
            </a:r>
            <a:endParaRPr sz="5100">
              <a:solidFill>
                <a:schemeClr val="dk1"/>
              </a:solidFill>
              <a:latin typeface="Trebuchet MS"/>
              <a:ea typeface="Trebuchet MS"/>
              <a:cs typeface="Trebuchet MS"/>
              <a:sym typeface="Trebuchet MS"/>
            </a:endParaRPr>
          </a:p>
          <a:p>
            <a:pPr indent="0" lvl="0" marL="12700" marR="0" rtl="0" algn="l">
              <a:lnSpc>
                <a:spcPct val="100000"/>
              </a:lnSpc>
              <a:spcBef>
                <a:spcPts val="0"/>
              </a:spcBef>
              <a:spcAft>
                <a:spcPts val="0"/>
              </a:spcAft>
              <a:buNone/>
            </a:pPr>
            <a:r>
              <a:rPr lang="en-US" sz="2900">
                <a:solidFill>
                  <a:schemeClr val="dk1"/>
                </a:solidFill>
                <a:latin typeface="Trebuchet MS"/>
                <a:ea typeface="Trebuchet MS"/>
                <a:cs typeface="Trebuchet MS"/>
                <a:sym typeface="Trebuchet MS"/>
              </a:rPr>
              <a:t>Peuvent avoir lieu :</a:t>
            </a:r>
            <a:endParaRPr sz="2900">
              <a:solidFill>
                <a:schemeClr val="dk1"/>
              </a:solidFill>
              <a:latin typeface="Trebuchet MS"/>
              <a:ea typeface="Trebuchet MS"/>
              <a:cs typeface="Trebuchet MS"/>
              <a:sym typeface="Trebuchet MS"/>
            </a:endParaRPr>
          </a:p>
          <a:p>
            <a:pPr indent="0" lvl="0" marL="638810" marR="0" rtl="0" algn="l">
              <a:lnSpc>
                <a:spcPct val="100000"/>
              </a:lnSpc>
              <a:spcBef>
                <a:spcPts val="1245"/>
              </a:spcBef>
              <a:spcAft>
                <a:spcPts val="0"/>
              </a:spcAft>
              <a:buNone/>
            </a:pPr>
            <a:r>
              <a:rPr lang="en-US" sz="2900">
                <a:solidFill>
                  <a:schemeClr val="dk1"/>
                </a:solidFill>
                <a:latin typeface="Trebuchet MS"/>
                <a:ea typeface="Trebuchet MS"/>
                <a:cs typeface="Trebuchet MS"/>
                <a:sym typeface="Trebuchet MS"/>
              </a:rPr>
              <a:t>en présence directe</a:t>
            </a:r>
            <a:endParaRPr sz="2900">
              <a:solidFill>
                <a:schemeClr val="dk1"/>
              </a:solidFill>
              <a:latin typeface="Trebuchet MS"/>
              <a:ea typeface="Trebuchet MS"/>
              <a:cs typeface="Trebuchet MS"/>
              <a:sym typeface="Trebuchet MS"/>
            </a:endParaRPr>
          </a:p>
          <a:p>
            <a:pPr indent="0" lvl="0" marL="638810" marR="9820910" rtl="0" algn="l">
              <a:lnSpc>
                <a:spcPct val="135800"/>
              </a:lnSpc>
              <a:spcBef>
                <a:spcPts val="0"/>
              </a:spcBef>
              <a:spcAft>
                <a:spcPts val="0"/>
              </a:spcAft>
              <a:buNone/>
            </a:pPr>
            <a:r>
              <a:rPr lang="en-US" sz="2900">
                <a:solidFill>
                  <a:schemeClr val="dk1"/>
                </a:solidFill>
                <a:latin typeface="Trebuchet MS"/>
                <a:ea typeface="Trebuchet MS"/>
                <a:cs typeface="Trebuchet MS"/>
                <a:sym typeface="Trebuchet MS"/>
              </a:rPr>
              <a:t>à distance (cyberharcèlement)  différées dans le temps</a:t>
            </a:r>
            <a:endParaRPr sz="2900">
              <a:solidFill>
                <a:schemeClr val="dk1"/>
              </a:solidFill>
              <a:latin typeface="Trebuchet MS"/>
              <a:ea typeface="Trebuchet MS"/>
              <a:cs typeface="Trebuchet MS"/>
              <a:sym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98" name="Shape 498"/>
        <p:cNvGrpSpPr/>
        <p:nvPr/>
      </p:nvGrpSpPr>
      <p:grpSpPr>
        <a:xfrm>
          <a:off x="0" y="0"/>
          <a:ext cx="0" cy="0"/>
          <a:chOff x="0" y="0"/>
          <a:chExt cx="0" cy="0"/>
        </a:xfrm>
      </p:grpSpPr>
      <p:sp>
        <p:nvSpPr>
          <p:cNvPr id="499" name="Google Shape;499;p34"/>
          <p:cNvSpPr/>
          <p:nvPr/>
        </p:nvSpPr>
        <p:spPr>
          <a:xfrm>
            <a:off x="0" y="0"/>
            <a:ext cx="18288000" cy="102870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0" name="Google Shape;500;p34"/>
          <p:cNvSpPr/>
          <p:nvPr/>
        </p:nvSpPr>
        <p:spPr>
          <a:xfrm>
            <a:off x="4849482" y="3567315"/>
            <a:ext cx="7950834" cy="5979160"/>
          </a:xfrm>
          <a:custGeom>
            <a:rect b="b" l="l" r="r" t="t"/>
            <a:pathLst>
              <a:path extrusionOk="0" h="5979159" w="7950834">
                <a:moveTo>
                  <a:pt x="5275669" y="1854682"/>
                </a:moveTo>
                <a:lnTo>
                  <a:pt x="3986530" y="0"/>
                </a:lnTo>
                <a:lnTo>
                  <a:pt x="2697378" y="1854682"/>
                </a:lnTo>
                <a:lnTo>
                  <a:pt x="5275669" y="1854682"/>
                </a:lnTo>
                <a:close/>
              </a:path>
              <a:path extrusionOk="0" h="5979159" w="7950834">
                <a:moveTo>
                  <a:pt x="5969724" y="2885059"/>
                </a:moveTo>
                <a:lnTo>
                  <a:pt x="5317033" y="1895233"/>
                </a:lnTo>
                <a:lnTo>
                  <a:pt x="2668422" y="1895233"/>
                </a:lnTo>
                <a:lnTo>
                  <a:pt x="2015248" y="2885795"/>
                </a:lnTo>
                <a:lnTo>
                  <a:pt x="5969724" y="2885795"/>
                </a:lnTo>
                <a:lnTo>
                  <a:pt x="5969724" y="2885059"/>
                </a:lnTo>
                <a:close/>
              </a:path>
              <a:path extrusionOk="0" h="5979159" w="7950834">
                <a:moveTo>
                  <a:pt x="6615684" y="3914038"/>
                </a:moveTo>
                <a:lnTo>
                  <a:pt x="5964402" y="2926346"/>
                </a:lnTo>
                <a:lnTo>
                  <a:pt x="1975586" y="2926346"/>
                </a:lnTo>
                <a:lnTo>
                  <a:pt x="1322412" y="3916908"/>
                </a:lnTo>
                <a:lnTo>
                  <a:pt x="6615684" y="3916908"/>
                </a:lnTo>
                <a:lnTo>
                  <a:pt x="6615684" y="3914038"/>
                </a:lnTo>
                <a:close/>
              </a:path>
              <a:path extrusionOk="0" h="5979159" w="7950834">
                <a:moveTo>
                  <a:pt x="7310412" y="4948021"/>
                </a:moveTo>
                <a:lnTo>
                  <a:pt x="6657238" y="3957459"/>
                </a:lnTo>
                <a:lnTo>
                  <a:pt x="1314081" y="3957459"/>
                </a:lnTo>
                <a:lnTo>
                  <a:pt x="660908" y="4948021"/>
                </a:lnTo>
                <a:lnTo>
                  <a:pt x="7310412" y="4948021"/>
                </a:lnTo>
                <a:close/>
              </a:path>
              <a:path extrusionOk="0" h="5979159" w="7950834">
                <a:moveTo>
                  <a:pt x="7950555" y="5979134"/>
                </a:moveTo>
                <a:lnTo>
                  <a:pt x="7297369" y="4988572"/>
                </a:lnTo>
                <a:lnTo>
                  <a:pt x="653173" y="4988572"/>
                </a:lnTo>
                <a:lnTo>
                  <a:pt x="0" y="5979134"/>
                </a:lnTo>
                <a:lnTo>
                  <a:pt x="7950555" y="5979134"/>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34"/>
          <p:cNvSpPr txBox="1"/>
          <p:nvPr/>
        </p:nvSpPr>
        <p:spPr>
          <a:xfrm>
            <a:off x="7351460" y="4669029"/>
            <a:ext cx="2936240" cy="4568190"/>
          </a:xfrm>
          <a:prstGeom prst="rect">
            <a:avLst/>
          </a:prstGeom>
          <a:noFill/>
          <a:ln>
            <a:noFill/>
          </a:ln>
        </p:spPr>
        <p:txBody>
          <a:bodyPr anchorCtr="0" anchor="t" bIns="0" lIns="0" spcFirstLastPara="1" rIns="0" wrap="square" tIns="12700">
            <a:spAutoFit/>
          </a:bodyPr>
          <a:lstStyle/>
          <a:p>
            <a:pPr indent="0" lvl="0" marL="32384" marR="0" rtl="0" algn="ctr">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Viol</a:t>
            </a:r>
            <a:endParaRPr sz="2100">
              <a:solidFill>
                <a:schemeClr val="dk1"/>
              </a:solidFill>
              <a:latin typeface="Trebuchet MS"/>
              <a:ea typeface="Trebuchet MS"/>
              <a:cs typeface="Trebuchet MS"/>
              <a:sym typeface="Trebuchet MS"/>
            </a:endParaRPr>
          </a:p>
          <a:p>
            <a:pPr indent="45085" lvl="0" marL="12700" marR="5080" rtl="0" algn="ctr">
              <a:lnSpc>
                <a:spcPct val="294200"/>
              </a:lnSpc>
              <a:spcBef>
                <a:spcPts val="765"/>
              </a:spcBef>
              <a:spcAft>
                <a:spcPts val="0"/>
              </a:spcAft>
              <a:buNone/>
            </a:pPr>
            <a:r>
              <a:rPr b="1" lang="en-US" sz="2300">
                <a:solidFill>
                  <a:schemeClr val="dk1"/>
                </a:solidFill>
                <a:latin typeface="Trebuchet MS"/>
                <a:ea typeface="Trebuchet MS"/>
                <a:cs typeface="Trebuchet MS"/>
                <a:sym typeface="Trebuchet MS"/>
              </a:rPr>
              <a:t>Agression sexuelle  Harcèlement sexuel  Outrage sexuel  Agissement	sexiste</a:t>
            </a:r>
            <a:endParaRPr sz="2300">
              <a:solidFill>
                <a:schemeClr val="dk1"/>
              </a:solidFill>
              <a:latin typeface="Trebuchet MS"/>
              <a:ea typeface="Trebuchet MS"/>
              <a:cs typeface="Trebuchet MS"/>
              <a:sym typeface="Trebuchet MS"/>
            </a:endParaRPr>
          </a:p>
        </p:txBody>
      </p:sp>
      <p:sp>
        <p:nvSpPr>
          <p:cNvPr id="502" name="Google Shape;502;p34"/>
          <p:cNvSpPr txBox="1"/>
          <p:nvPr>
            <p:ph type="title"/>
          </p:nvPr>
        </p:nvSpPr>
        <p:spPr>
          <a:xfrm>
            <a:off x="3334442" y="1560518"/>
            <a:ext cx="11932285" cy="1054100"/>
          </a:xfrm>
          <a:prstGeom prst="rect">
            <a:avLst/>
          </a:prstGeom>
          <a:noFill/>
          <a:ln>
            <a:noFill/>
          </a:ln>
        </p:spPr>
        <p:txBody>
          <a:bodyPr anchorCtr="0" anchor="t" bIns="0" lIns="0" spcFirstLastPara="1" rIns="0" wrap="square" tIns="12700">
            <a:spAutoFit/>
          </a:bodyPr>
          <a:lstStyle/>
          <a:p>
            <a:pPr indent="0" lvl="0" marL="12700" marR="5080" rtl="0" algn="l">
              <a:lnSpc>
                <a:spcPct val="116399"/>
              </a:lnSpc>
              <a:spcBef>
                <a:spcPts val="0"/>
              </a:spcBef>
              <a:spcAft>
                <a:spcPts val="0"/>
              </a:spcAft>
              <a:buNone/>
            </a:pPr>
            <a:r>
              <a:rPr lang="en-US" sz="2900">
                <a:latin typeface="Trebuchet MS"/>
                <a:ea typeface="Trebuchet MS"/>
                <a:cs typeface="Trebuchet MS"/>
                <a:sym typeface="Trebuchet MS"/>
              </a:rPr>
              <a:t>Plusieurs types d’agissements à caractère sexuel ou sexiste sont visés  par le Code du travail - (</a:t>
            </a:r>
            <a:r>
              <a:rPr lang="en-US" sz="2900" u="sng">
                <a:solidFill>
                  <a:schemeClr val="hlink"/>
                </a:solidFill>
                <a:latin typeface="Trebuchet MS"/>
                <a:ea typeface="Trebuchet MS"/>
                <a:cs typeface="Trebuchet MS"/>
                <a:sym typeface="Trebuchet MS"/>
                <a:hlinkClick r:id="rId3"/>
              </a:rPr>
              <a:t>art. L. 1153-1</a:t>
            </a:r>
            <a:r>
              <a:rPr lang="en-US" sz="2900">
                <a:latin typeface="Trebuchet MS"/>
                <a:ea typeface="Trebuchet MS"/>
                <a:cs typeface="Trebuchet MS"/>
                <a:sym typeface="Trebuchet MS"/>
              </a:rPr>
              <a:t>, </a:t>
            </a:r>
            <a:r>
              <a:rPr lang="en-US" sz="2900" u="sng">
                <a:solidFill>
                  <a:schemeClr val="hlink"/>
                </a:solidFill>
                <a:latin typeface="Trebuchet MS"/>
                <a:ea typeface="Trebuchet MS"/>
                <a:cs typeface="Trebuchet MS"/>
                <a:sym typeface="Trebuchet MS"/>
                <a:hlinkClick r:id="rId4"/>
              </a:rPr>
              <a:t>art. L. 1142-2-1</a:t>
            </a:r>
            <a:r>
              <a:rPr lang="en-US" sz="2900">
                <a:latin typeface="Trebuchet MS"/>
                <a:ea typeface="Trebuchet MS"/>
                <a:cs typeface="Trebuchet MS"/>
                <a:sym typeface="Trebuchet MS"/>
              </a:rPr>
              <a:t>).</a:t>
            </a:r>
            <a:endParaRPr sz="2900">
              <a:latin typeface="Trebuchet MS"/>
              <a:ea typeface="Trebuchet MS"/>
              <a:cs typeface="Trebuchet MS"/>
              <a:sym typeface="Trebuchet MS"/>
            </a:endParaRPr>
          </a:p>
        </p:txBody>
      </p:sp>
      <p:pic>
        <p:nvPicPr>
          <p:cNvPr id="503" name="Google Shape;503;p34"/>
          <p:cNvPicPr preferRelativeResize="0"/>
          <p:nvPr/>
        </p:nvPicPr>
        <p:blipFill rotWithShape="1">
          <a:blip r:embed="rId5">
            <a:alphaModFix/>
          </a:blip>
          <a:srcRect b="0" l="0" r="0" t="0"/>
          <a:stretch/>
        </p:blipFill>
        <p:spPr>
          <a:xfrm>
            <a:off x="818383" y="1280813"/>
            <a:ext cx="1771649" cy="1809749"/>
          </a:xfrm>
          <a:prstGeom prst="rect">
            <a:avLst/>
          </a:prstGeom>
          <a:noFill/>
          <a:ln>
            <a:noFill/>
          </a:ln>
        </p:spPr>
      </p:pic>
      <p:sp>
        <p:nvSpPr>
          <p:cNvPr id="504" name="Google Shape;504;p34"/>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34"/>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09" name="Shape 509"/>
        <p:cNvGrpSpPr/>
        <p:nvPr/>
      </p:nvGrpSpPr>
      <p:grpSpPr>
        <a:xfrm>
          <a:off x="0" y="0"/>
          <a:ext cx="0" cy="0"/>
          <a:chOff x="0" y="0"/>
          <a:chExt cx="0" cy="0"/>
        </a:xfrm>
      </p:grpSpPr>
      <p:sp>
        <p:nvSpPr>
          <p:cNvPr id="510" name="Google Shape;510;p35"/>
          <p:cNvSpPr/>
          <p:nvPr/>
        </p:nvSpPr>
        <p:spPr>
          <a:xfrm>
            <a:off x="806674" y="4399121"/>
            <a:ext cx="4543425" cy="566420"/>
          </a:xfrm>
          <a:custGeom>
            <a:rect b="b" l="l" r="r" t="t"/>
            <a:pathLst>
              <a:path extrusionOk="0" h="566420" w="4543425">
                <a:moveTo>
                  <a:pt x="4542995" y="566008"/>
                </a:moveTo>
                <a:lnTo>
                  <a:pt x="0" y="566008"/>
                </a:lnTo>
                <a:lnTo>
                  <a:pt x="373230" y="0"/>
                </a:lnTo>
                <a:lnTo>
                  <a:pt x="4169764" y="0"/>
                </a:lnTo>
                <a:lnTo>
                  <a:pt x="4542995" y="566008"/>
                </a:lnTo>
                <a:close/>
              </a:path>
            </a:pathLst>
          </a:custGeom>
          <a:solidFill>
            <a:srgbClr val="2E60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1" name="Google Shape;511;p35"/>
          <p:cNvSpPr txBox="1"/>
          <p:nvPr/>
        </p:nvSpPr>
        <p:spPr>
          <a:xfrm>
            <a:off x="2192511" y="4551584"/>
            <a:ext cx="17710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rgbClr val="FFFFFF"/>
                </a:solidFill>
                <a:latin typeface="Trebuchet MS"/>
                <a:ea typeface="Trebuchet MS"/>
                <a:cs typeface="Trebuchet MS"/>
                <a:sym typeface="Trebuchet MS"/>
              </a:rPr>
              <a:t>Agissement sexiste</a:t>
            </a:r>
            <a:endParaRPr sz="1400">
              <a:solidFill>
                <a:schemeClr val="dk1"/>
              </a:solidFill>
              <a:latin typeface="Trebuchet MS"/>
              <a:ea typeface="Trebuchet MS"/>
              <a:cs typeface="Trebuchet MS"/>
              <a:sym typeface="Trebuchet MS"/>
            </a:endParaRPr>
          </a:p>
        </p:txBody>
      </p:sp>
      <p:sp>
        <p:nvSpPr>
          <p:cNvPr id="512" name="Google Shape;512;p35"/>
          <p:cNvSpPr/>
          <p:nvPr/>
        </p:nvSpPr>
        <p:spPr>
          <a:xfrm>
            <a:off x="1184320" y="3809934"/>
            <a:ext cx="3799840" cy="566420"/>
          </a:xfrm>
          <a:custGeom>
            <a:rect b="b" l="l" r="r" t="t"/>
            <a:pathLst>
              <a:path extrusionOk="0" h="566420" w="3799840">
                <a:moveTo>
                  <a:pt x="3799570" y="566008"/>
                </a:moveTo>
                <a:lnTo>
                  <a:pt x="0" y="566008"/>
                </a:lnTo>
                <a:lnTo>
                  <a:pt x="373230" y="0"/>
                </a:lnTo>
                <a:lnTo>
                  <a:pt x="3426339" y="0"/>
                </a:lnTo>
                <a:lnTo>
                  <a:pt x="3799570"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35"/>
          <p:cNvSpPr txBox="1"/>
          <p:nvPr/>
        </p:nvSpPr>
        <p:spPr>
          <a:xfrm>
            <a:off x="2397815" y="3962398"/>
            <a:ext cx="137287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Outrage sexuel</a:t>
            </a:r>
            <a:endParaRPr sz="1400">
              <a:solidFill>
                <a:schemeClr val="dk1"/>
              </a:solidFill>
              <a:latin typeface="Trebuchet MS"/>
              <a:ea typeface="Trebuchet MS"/>
              <a:cs typeface="Trebuchet MS"/>
              <a:sym typeface="Trebuchet MS"/>
            </a:endParaRPr>
          </a:p>
        </p:txBody>
      </p:sp>
      <p:sp>
        <p:nvSpPr>
          <p:cNvPr id="514" name="Google Shape;514;p35"/>
          <p:cNvSpPr/>
          <p:nvPr/>
        </p:nvSpPr>
        <p:spPr>
          <a:xfrm>
            <a:off x="1562307" y="3220749"/>
            <a:ext cx="3025140" cy="566420"/>
          </a:xfrm>
          <a:custGeom>
            <a:rect b="b" l="l" r="r" t="t"/>
            <a:pathLst>
              <a:path extrusionOk="0" h="566420" w="3025140">
                <a:moveTo>
                  <a:pt x="3024610" y="566008"/>
                </a:moveTo>
                <a:lnTo>
                  <a:pt x="0" y="566008"/>
                </a:lnTo>
                <a:lnTo>
                  <a:pt x="373230" y="0"/>
                </a:lnTo>
                <a:lnTo>
                  <a:pt x="2652460" y="0"/>
                </a:lnTo>
                <a:lnTo>
                  <a:pt x="3024610" y="564370"/>
                </a:lnTo>
                <a:lnTo>
                  <a:pt x="3024610"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5" name="Google Shape;515;p35"/>
          <p:cNvSpPr txBox="1"/>
          <p:nvPr/>
        </p:nvSpPr>
        <p:spPr>
          <a:xfrm>
            <a:off x="2176769" y="3373212"/>
            <a:ext cx="179705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Harcèlement sexuel</a:t>
            </a:r>
            <a:endParaRPr sz="1400">
              <a:solidFill>
                <a:schemeClr val="dk1"/>
              </a:solidFill>
              <a:latin typeface="Trebuchet MS"/>
              <a:ea typeface="Trebuchet MS"/>
              <a:cs typeface="Trebuchet MS"/>
              <a:sym typeface="Trebuchet MS"/>
            </a:endParaRPr>
          </a:p>
        </p:txBody>
      </p:sp>
      <p:sp>
        <p:nvSpPr>
          <p:cNvPr id="516" name="Google Shape;516;p35"/>
          <p:cNvSpPr/>
          <p:nvPr/>
        </p:nvSpPr>
        <p:spPr>
          <a:xfrm>
            <a:off x="1958200" y="2631565"/>
            <a:ext cx="2259965" cy="566420"/>
          </a:xfrm>
          <a:custGeom>
            <a:rect b="b" l="l" r="r" t="t"/>
            <a:pathLst>
              <a:path extrusionOk="0" h="566419" w="2259965">
                <a:moveTo>
                  <a:pt x="2259614" y="566008"/>
                </a:moveTo>
                <a:lnTo>
                  <a:pt x="0" y="566008"/>
                </a:lnTo>
                <a:lnTo>
                  <a:pt x="373230" y="0"/>
                </a:lnTo>
                <a:lnTo>
                  <a:pt x="1886661" y="0"/>
                </a:lnTo>
                <a:lnTo>
                  <a:pt x="2259614" y="565587"/>
                </a:lnTo>
                <a:lnTo>
                  <a:pt x="2259614"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35"/>
          <p:cNvSpPr txBox="1"/>
          <p:nvPr/>
        </p:nvSpPr>
        <p:spPr>
          <a:xfrm>
            <a:off x="2253276" y="2784029"/>
            <a:ext cx="16694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Agression sexuelle</a:t>
            </a:r>
            <a:endParaRPr sz="1400">
              <a:solidFill>
                <a:schemeClr val="dk1"/>
              </a:solidFill>
              <a:latin typeface="Trebuchet MS"/>
              <a:ea typeface="Trebuchet MS"/>
              <a:cs typeface="Trebuchet MS"/>
              <a:sym typeface="Trebuchet MS"/>
            </a:endParaRPr>
          </a:p>
        </p:txBody>
      </p:sp>
      <p:sp>
        <p:nvSpPr>
          <p:cNvPr id="518" name="Google Shape;518;p35"/>
          <p:cNvSpPr/>
          <p:nvPr/>
        </p:nvSpPr>
        <p:spPr>
          <a:xfrm>
            <a:off x="2347975" y="1548613"/>
            <a:ext cx="1473835" cy="1059815"/>
          </a:xfrm>
          <a:custGeom>
            <a:rect b="b" l="l" r="r" t="t"/>
            <a:pathLst>
              <a:path extrusionOk="0" h="1059814" w="1473835">
                <a:moveTo>
                  <a:pt x="1473247" y="1059776"/>
                </a:moveTo>
                <a:lnTo>
                  <a:pt x="0" y="1059776"/>
                </a:lnTo>
                <a:lnTo>
                  <a:pt x="736624" y="0"/>
                </a:lnTo>
                <a:lnTo>
                  <a:pt x="1473247" y="1059776"/>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35"/>
          <p:cNvSpPr txBox="1"/>
          <p:nvPr/>
        </p:nvSpPr>
        <p:spPr>
          <a:xfrm>
            <a:off x="2928504" y="2174088"/>
            <a:ext cx="312420" cy="20827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200">
                <a:solidFill>
                  <a:schemeClr val="dk1"/>
                </a:solidFill>
                <a:latin typeface="Trebuchet MS"/>
                <a:ea typeface="Trebuchet MS"/>
                <a:cs typeface="Trebuchet MS"/>
                <a:sym typeface="Trebuchet MS"/>
              </a:rPr>
              <a:t>Viol</a:t>
            </a:r>
            <a:endParaRPr sz="1200">
              <a:solidFill>
                <a:schemeClr val="dk1"/>
              </a:solidFill>
              <a:latin typeface="Trebuchet MS"/>
              <a:ea typeface="Trebuchet MS"/>
              <a:cs typeface="Trebuchet MS"/>
              <a:sym typeface="Trebuchet MS"/>
            </a:endParaRPr>
          </a:p>
        </p:txBody>
      </p:sp>
      <p:sp>
        <p:nvSpPr>
          <p:cNvPr id="520" name="Google Shape;520;p35"/>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35"/>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
        <p:nvSpPr>
          <p:cNvPr id="522" name="Google Shape;522;p35"/>
          <p:cNvSpPr/>
          <p:nvPr/>
        </p:nvSpPr>
        <p:spPr>
          <a:xfrm>
            <a:off x="9427158" y="6439780"/>
            <a:ext cx="7136765" cy="2105025"/>
          </a:xfrm>
          <a:custGeom>
            <a:rect b="b" l="l" r="r" t="t"/>
            <a:pathLst>
              <a:path extrusionOk="0" h="2105025" w="7136765">
                <a:moveTo>
                  <a:pt x="6650790" y="2104966"/>
                </a:moveTo>
                <a:lnTo>
                  <a:pt x="485774" y="2104966"/>
                </a:lnTo>
                <a:lnTo>
                  <a:pt x="437761" y="2102589"/>
                </a:lnTo>
                <a:lnTo>
                  <a:pt x="390562" y="2095546"/>
                </a:lnTo>
                <a:lnTo>
                  <a:pt x="344494" y="2083968"/>
                </a:lnTo>
                <a:lnTo>
                  <a:pt x="299876" y="2067989"/>
                </a:lnTo>
                <a:lnTo>
                  <a:pt x="257027" y="2047739"/>
                </a:lnTo>
                <a:lnTo>
                  <a:pt x="216266" y="2023350"/>
                </a:lnTo>
                <a:lnTo>
                  <a:pt x="177910" y="1994956"/>
                </a:lnTo>
                <a:lnTo>
                  <a:pt x="142280" y="1962686"/>
                </a:lnTo>
                <a:lnTo>
                  <a:pt x="110010" y="1927055"/>
                </a:lnTo>
                <a:lnTo>
                  <a:pt x="81615" y="1888700"/>
                </a:lnTo>
                <a:lnTo>
                  <a:pt x="57227" y="1847938"/>
                </a:lnTo>
                <a:lnTo>
                  <a:pt x="36977" y="1805090"/>
                </a:lnTo>
                <a:lnTo>
                  <a:pt x="20997" y="1760472"/>
                </a:lnTo>
                <a:lnTo>
                  <a:pt x="9419" y="1714404"/>
                </a:lnTo>
                <a:lnTo>
                  <a:pt x="2376" y="1667204"/>
                </a:lnTo>
                <a:lnTo>
                  <a:pt x="0" y="1619197"/>
                </a:lnTo>
                <a:lnTo>
                  <a:pt x="0" y="485768"/>
                </a:lnTo>
                <a:lnTo>
                  <a:pt x="2376" y="437762"/>
                </a:lnTo>
                <a:lnTo>
                  <a:pt x="9419" y="390562"/>
                </a:lnTo>
                <a:lnTo>
                  <a:pt x="20997" y="344494"/>
                </a:lnTo>
                <a:lnTo>
                  <a:pt x="36977" y="299876"/>
                </a:lnTo>
                <a:lnTo>
                  <a:pt x="57227" y="257028"/>
                </a:lnTo>
                <a:lnTo>
                  <a:pt x="81615" y="216266"/>
                </a:lnTo>
                <a:lnTo>
                  <a:pt x="110010" y="177911"/>
                </a:lnTo>
                <a:lnTo>
                  <a:pt x="142280" y="142280"/>
                </a:lnTo>
                <a:lnTo>
                  <a:pt x="177910" y="110010"/>
                </a:lnTo>
                <a:lnTo>
                  <a:pt x="216266" y="81615"/>
                </a:lnTo>
                <a:lnTo>
                  <a:pt x="257027" y="57227"/>
                </a:lnTo>
                <a:lnTo>
                  <a:pt x="299876" y="36977"/>
                </a:lnTo>
                <a:lnTo>
                  <a:pt x="344494" y="20997"/>
                </a:lnTo>
                <a:lnTo>
                  <a:pt x="390562" y="9420"/>
                </a:lnTo>
                <a:lnTo>
                  <a:pt x="437761" y="2377"/>
                </a:lnTo>
                <a:lnTo>
                  <a:pt x="485774" y="0"/>
                </a:lnTo>
                <a:lnTo>
                  <a:pt x="6650790" y="0"/>
                </a:lnTo>
                <a:lnTo>
                  <a:pt x="6698803" y="2377"/>
                </a:lnTo>
                <a:lnTo>
                  <a:pt x="6746003" y="9420"/>
                </a:lnTo>
                <a:lnTo>
                  <a:pt x="6792070" y="20997"/>
                </a:lnTo>
                <a:lnTo>
                  <a:pt x="6836688" y="36977"/>
                </a:lnTo>
                <a:lnTo>
                  <a:pt x="6879537" y="57227"/>
                </a:lnTo>
                <a:lnTo>
                  <a:pt x="6920298" y="81615"/>
                </a:lnTo>
                <a:lnTo>
                  <a:pt x="6958654" y="110010"/>
                </a:lnTo>
                <a:lnTo>
                  <a:pt x="6994285" y="142280"/>
                </a:lnTo>
                <a:lnTo>
                  <a:pt x="7026554" y="177911"/>
                </a:lnTo>
                <a:lnTo>
                  <a:pt x="7054949" y="216266"/>
                </a:lnTo>
                <a:lnTo>
                  <a:pt x="7079338" y="257028"/>
                </a:lnTo>
                <a:lnTo>
                  <a:pt x="7099588" y="299876"/>
                </a:lnTo>
                <a:lnTo>
                  <a:pt x="7115567" y="344494"/>
                </a:lnTo>
                <a:lnTo>
                  <a:pt x="7127145" y="390562"/>
                </a:lnTo>
                <a:lnTo>
                  <a:pt x="7134188" y="437762"/>
                </a:lnTo>
                <a:lnTo>
                  <a:pt x="7136564" y="485768"/>
                </a:lnTo>
                <a:lnTo>
                  <a:pt x="7136564" y="1619197"/>
                </a:lnTo>
                <a:lnTo>
                  <a:pt x="7134188" y="1667204"/>
                </a:lnTo>
                <a:lnTo>
                  <a:pt x="7127145" y="1714404"/>
                </a:lnTo>
                <a:lnTo>
                  <a:pt x="7115567" y="1760472"/>
                </a:lnTo>
                <a:lnTo>
                  <a:pt x="7099588" y="1805090"/>
                </a:lnTo>
                <a:lnTo>
                  <a:pt x="7079338" y="1847938"/>
                </a:lnTo>
                <a:lnTo>
                  <a:pt x="7054949" y="1888700"/>
                </a:lnTo>
                <a:lnTo>
                  <a:pt x="7026554" y="1927055"/>
                </a:lnTo>
                <a:lnTo>
                  <a:pt x="6994285" y="1962686"/>
                </a:lnTo>
                <a:lnTo>
                  <a:pt x="6958654" y="1994956"/>
                </a:lnTo>
                <a:lnTo>
                  <a:pt x="6920298" y="2023350"/>
                </a:lnTo>
                <a:lnTo>
                  <a:pt x="6879537" y="2047739"/>
                </a:lnTo>
                <a:lnTo>
                  <a:pt x="6836688" y="2067989"/>
                </a:lnTo>
                <a:lnTo>
                  <a:pt x="6792070" y="2083968"/>
                </a:lnTo>
                <a:lnTo>
                  <a:pt x="6746003" y="2095546"/>
                </a:lnTo>
                <a:lnTo>
                  <a:pt x="6698803" y="2102589"/>
                </a:lnTo>
                <a:lnTo>
                  <a:pt x="6650790" y="2104966"/>
                </a:lnTo>
                <a:close/>
              </a:path>
            </a:pathLst>
          </a:custGeom>
          <a:solidFill>
            <a:srgbClr val="F7AB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35"/>
          <p:cNvSpPr txBox="1"/>
          <p:nvPr/>
        </p:nvSpPr>
        <p:spPr>
          <a:xfrm>
            <a:off x="10044150" y="6847438"/>
            <a:ext cx="5902960" cy="1225550"/>
          </a:xfrm>
          <a:prstGeom prst="rect">
            <a:avLst/>
          </a:prstGeom>
          <a:noFill/>
          <a:ln>
            <a:noFill/>
          </a:ln>
        </p:spPr>
        <p:txBody>
          <a:bodyPr anchorCtr="0" anchor="t" bIns="0" lIns="0" spcFirstLastPara="1" rIns="0" wrap="square" tIns="62225">
            <a:spAutoFit/>
          </a:bodyPr>
          <a:lstStyle/>
          <a:p>
            <a:pPr indent="0" lvl="0" marL="75565" marR="0" rtl="0" algn="ctr">
              <a:lnSpc>
                <a:spcPct val="100000"/>
              </a:lnSpc>
              <a:spcBef>
                <a:spcPts val="0"/>
              </a:spcBef>
              <a:spcAft>
                <a:spcPts val="0"/>
              </a:spcAft>
              <a:buNone/>
            </a:pPr>
            <a:r>
              <a:rPr b="1" lang="en-US" sz="2300">
                <a:solidFill>
                  <a:schemeClr val="dk1"/>
                </a:solidFill>
                <a:latin typeface="Trebuchet MS"/>
                <a:ea typeface="Trebuchet MS"/>
                <a:cs typeface="Trebuchet MS"/>
                <a:sym typeface="Trebuchet MS"/>
              </a:rPr>
              <a:t>Important !</a:t>
            </a:r>
            <a:endParaRPr sz="2300">
              <a:solidFill>
                <a:schemeClr val="dk1"/>
              </a:solidFill>
              <a:latin typeface="Trebuchet MS"/>
              <a:ea typeface="Trebuchet MS"/>
              <a:cs typeface="Trebuchet MS"/>
              <a:sym typeface="Trebuchet MS"/>
            </a:endParaRPr>
          </a:p>
          <a:p>
            <a:pPr indent="0" lvl="0" marL="12700" marR="5080" rtl="0" algn="ctr">
              <a:lnSpc>
                <a:spcPct val="114100"/>
              </a:lnSpc>
              <a:spcBef>
                <a:spcPts val="0"/>
              </a:spcBef>
              <a:spcAft>
                <a:spcPts val="0"/>
              </a:spcAft>
              <a:buNone/>
            </a:pPr>
            <a:r>
              <a:rPr b="1" lang="en-US" sz="2300">
                <a:solidFill>
                  <a:schemeClr val="dk1"/>
                </a:solidFill>
                <a:latin typeface="Trebuchet MS"/>
                <a:ea typeface="Trebuchet MS"/>
                <a:cs typeface="Trebuchet MS"/>
                <a:sym typeface="Trebuchet MS"/>
              </a:rPr>
              <a:t>L’agissement sexiste ne suppose pas des  agissements répétés</a:t>
            </a:r>
            <a:endParaRPr sz="2300">
              <a:solidFill>
                <a:schemeClr val="dk1"/>
              </a:solidFill>
              <a:latin typeface="Trebuchet MS"/>
              <a:ea typeface="Trebuchet MS"/>
              <a:cs typeface="Trebuchet MS"/>
              <a:sym typeface="Trebuchet MS"/>
            </a:endParaRPr>
          </a:p>
        </p:txBody>
      </p:sp>
      <p:sp>
        <p:nvSpPr>
          <p:cNvPr id="524" name="Google Shape;524;p35"/>
          <p:cNvSpPr txBox="1"/>
          <p:nvPr/>
        </p:nvSpPr>
        <p:spPr>
          <a:xfrm>
            <a:off x="6156362" y="2162328"/>
            <a:ext cx="11313160" cy="2978150"/>
          </a:xfrm>
          <a:prstGeom prst="rect">
            <a:avLst/>
          </a:prstGeom>
          <a:noFill/>
          <a:ln>
            <a:noFill/>
          </a:ln>
        </p:spPr>
        <p:txBody>
          <a:bodyPr anchorCtr="0" anchor="t" bIns="0" lIns="0" spcFirstLastPara="1" rIns="0" wrap="square" tIns="207000">
            <a:spAutoFit/>
          </a:bodyPr>
          <a:lstStyle/>
          <a:p>
            <a:pPr indent="0" lvl="0" marL="12700" marR="0" rtl="0" algn="just">
              <a:lnSpc>
                <a:spcPct val="100000"/>
              </a:lnSpc>
              <a:spcBef>
                <a:spcPts val="0"/>
              </a:spcBef>
              <a:spcAft>
                <a:spcPts val="0"/>
              </a:spcAft>
              <a:buNone/>
            </a:pPr>
            <a:r>
              <a:rPr b="1" lang="en-US" sz="2600">
                <a:solidFill>
                  <a:schemeClr val="dk1"/>
                </a:solidFill>
                <a:latin typeface="Trebuchet MS"/>
                <a:ea typeface="Trebuchet MS"/>
                <a:cs typeface="Trebuchet MS"/>
                <a:sym typeface="Trebuchet MS"/>
              </a:rPr>
              <a:t>Article L. 1142-2-1 du code du travail</a:t>
            </a:r>
            <a:endParaRPr sz="2600">
              <a:solidFill>
                <a:schemeClr val="dk1"/>
              </a:solidFill>
              <a:latin typeface="Trebuchet MS"/>
              <a:ea typeface="Trebuchet MS"/>
              <a:cs typeface="Trebuchet MS"/>
              <a:sym typeface="Trebuchet MS"/>
            </a:endParaRPr>
          </a:p>
          <a:p>
            <a:pPr indent="0" lvl="0" marL="12700" marR="5080" rtl="0" algn="just">
              <a:lnSpc>
                <a:spcPct val="149000"/>
              </a:lnSpc>
              <a:spcBef>
                <a:spcPts val="0"/>
              </a:spcBef>
              <a:spcAft>
                <a:spcPts val="0"/>
              </a:spcAft>
              <a:buNone/>
            </a:pPr>
            <a:r>
              <a:rPr b="1" i="1" lang="en-US" sz="2600">
                <a:solidFill>
                  <a:schemeClr val="dk1"/>
                </a:solidFill>
                <a:latin typeface="Courier New"/>
                <a:ea typeface="Courier New"/>
                <a:cs typeface="Courier New"/>
                <a:sym typeface="Courier New"/>
              </a:rPr>
              <a:t>“</a:t>
            </a:r>
            <a:r>
              <a:rPr i="1" lang="en-US" sz="2600">
                <a:solidFill>
                  <a:schemeClr val="dk1"/>
                </a:solidFill>
                <a:latin typeface="Arial"/>
                <a:ea typeface="Arial"/>
                <a:cs typeface="Arial"/>
                <a:sym typeface="Arial"/>
              </a:rPr>
              <a:t>Nul ne doit subir d’agissement sexiste, défini comme tout agissement lié au  sexe d’une personne, ayant pour objet ou pour effet de porter atteinte à sa  dignité ou de créer un environnement intimidant, hostile, dégradant,  humiliant ou offensant.”</a:t>
            </a:r>
            <a:endParaRPr sz="2600">
              <a:solidFill>
                <a:schemeClr val="dk1"/>
              </a:solidFill>
              <a:latin typeface="Arial"/>
              <a:ea typeface="Arial"/>
              <a:cs typeface="Arial"/>
              <a:sym typeface="Arial"/>
            </a:endParaRPr>
          </a:p>
        </p:txBody>
      </p:sp>
      <p:sp>
        <p:nvSpPr>
          <p:cNvPr id="525" name="Google Shape;525;p35"/>
          <p:cNvSpPr txBox="1"/>
          <p:nvPr>
            <p:ph type="title"/>
          </p:nvPr>
        </p:nvSpPr>
        <p:spPr>
          <a:xfrm>
            <a:off x="6156809" y="1280372"/>
            <a:ext cx="6541134" cy="4978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3100">
                <a:latin typeface="Trebuchet MS"/>
                <a:ea typeface="Trebuchet MS"/>
                <a:cs typeface="Trebuchet MS"/>
                <a:sym typeface="Trebuchet MS"/>
              </a:rPr>
              <a:t>LOI N° 2015-994 DU 17 AOÛT 2015</a:t>
            </a:r>
            <a:endParaRPr sz="3100">
              <a:latin typeface="Trebuchet MS"/>
              <a:ea typeface="Trebuchet MS"/>
              <a:cs typeface="Trebuchet MS"/>
              <a:sym typeface="Trebuchet MS"/>
            </a:endParaRPr>
          </a:p>
        </p:txBody>
      </p:sp>
      <p:sp>
        <p:nvSpPr>
          <p:cNvPr id="526" name="Google Shape;526;p35"/>
          <p:cNvSpPr/>
          <p:nvPr/>
        </p:nvSpPr>
        <p:spPr>
          <a:xfrm>
            <a:off x="1385475" y="6439780"/>
            <a:ext cx="7136765" cy="2105025"/>
          </a:xfrm>
          <a:custGeom>
            <a:rect b="b" l="l" r="r" t="t"/>
            <a:pathLst>
              <a:path extrusionOk="0" h="2105025" w="7136765">
                <a:moveTo>
                  <a:pt x="6650791" y="2104966"/>
                </a:moveTo>
                <a:lnTo>
                  <a:pt x="485774" y="2104966"/>
                </a:lnTo>
                <a:lnTo>
                  <a:pt x="437762" y="2102589"/>
                </a:lnTo>
                <a:lnTo>
                  <a:pt x="390562" y="2095546"/>
                </a:lnTo>
                <a:lnTo>
                  <a:pt x="344494" y="2083968"/>
                </a:lnTo>
                <a:lnTo>
                  <a:pt x="299876" y="2067989"/>
                </a:lnTo>
                <a:lnTo>
                  <a:pt x="257028" y="2047739"/>
                </a:lnTo>
                <a:lnTo>
                  <a:pt x="216266" y="2023350"/>
                </a:lnTo>
                <a:lnTo>
                  <a:pt x="177911" y="1994956"/>
                </a:lnTo>
                <a:lnTo>
                  <a:pt x="142280" y="1962686"/>
                </a:lnTo>
                <a:lnTo>
                  <a:pt x="110010" y="1927055"/>
                </a:lnTo>
                <a:lnTo>
                  <a:pt x="81615" y="1888700"/>
                </a:lnTo>
                <a:lnTo>
                  <a:pt x="57227" y="1847938"/>
                </a:lnTo>
                <a:lnTo>
                  <a:pt x="36977" y="1805090"/>
                </a:lnTo>
                <a:lnTo>
                  <a:pt x="20997" y="1760472"/>
                </a:lnTo>
                <a:lnTo>
                  <a:pt x="9420" y="1714404"/>
                </a:lnTo>
                <a:lnTo>
                  <a:pt x="2377" y="1667204"/>
                </a:lnTo>
                <a:lnTo>
                  <a:pt x="0" y="1619192"/>
                </a:lnTo>
                <a:lnTo>
                  <a:pt x="0" y="485773"/>
                </a:lnTo>
                <a:lnTo>
                  <a:pt x="2377" y="437762"/>
                </a:lnTo>
                <a:lnTo>
                  <a:pt x="9420" y="390562"/>
                </a:lnTo>
                <a:lnTo>
                  <a:pt x="20997" y="344494"/>
                </a:lnTo>
                <a:lnTo>
                  <a:pt x="36977" y="299876"/>
                </a:lnTo>
                <a:lnTo>
                  <a:pt x="57227" y="257028"/>
                </a:lnTo>
                <a:lnTo>
                  <a:pt x="81615" y="216266"/>
                </a:lnTo>
                <a:lnTo>
                  <a:pt x="110010" y="177911"/>
                </a:lnTo>
                <a:lnTo>
                  <a:pt x="142280" y="142280"/>
                </a:lnTo>
                <a:lnTo>
                  <a:pt x="177911" y="110010"/>
                </a:lnTo>
                <a:lnTo>
                  <a:pt x="216266" y="81615"/>
                </a:lnTo>
                <a:lnTo>
                  <a:pt x="257028" y="57227"/>
                </a:lnTo>
                <a:lnTo>
                  <a:pt x="299876" y="36977"/>
                </a:lnTo>
                <a:lnTo>
                  <a:pt x="344494" y="20997"/>
                </a:lnTo>
                <a:lnTo>
                  <a:pt x="390562" y="9420"/>
                </a:lnTo>
                <a:lnTo>
                  <a:pt x="437762" y="2377"/>
                </a:lnTo>
                <a:lnTo>
                  <a:pt x="485774" y="0"/>
                </a:lnTo>
                <a:lnTo>
                  <a:pt x="6650791" y="0"/>
                </a:lnTo>
                <a:lnTo>
                  <a:pt x="6698804" y="2377"/>
                </a:lnTo>
                <a:lnTo>
                  <a:pt x="6746003" y="9420"/>
                </a:lnTo>
                <a:lnTo>
                  <a:pt x="6792071" y="20997"/>
                </a:lnTo>
                <a:lnTo>
                  <a:pt x="6836688" y="36977"/>
                </a:lnTo>
                <a:lnTo>
                  <a:pt x="6879537" y="57227"/>
                </a:lnTo>
                <a:lnTo>
                  <a:pt x="6920298" y="81615"/>
                </a:lnTo>
                <a:lnTo>
                  <a:pt x="6958654" y="110010"/>
                </a:lnTo>
                <a:lnTo>
                  <a:pt x="6994285" y="142280"/>
                </a:lnTo>
                <a:lnTo>
                  <a:pt x="7026554" y="177911"/>
                </a:lnTo>
                <a:lnTo>
                  <a:pt x="7054949" y="216266"/>
                </a:lnTo>
                <a:lnTo>
                  <a:pt x="7079337" y="257028"/>
                </a:lnTo>
                <a:lnTo>
                  <a:pt x="7099587" y="299876"/>
                </a:lnTo>
                <a:lnTo>
                  <a:pt x="7115567" y="344494"/>
                </a:lnTo>
                <a:lnTo>
                  <a:pt x="7127144" y="390562"/>
                </a:lnTo>
                <a:lnTo>
                  <a:pt x="7134187" y="437762"/>
                </a:lnTo>
                <a:lnTo>
                  <a:pt x="7136564" y="485773"/>
                </a:lnTo>
                <a:lnTo>
                  <a:pt x="7136564" y="1619192"/>
                </a:lnTo>
                <a:lnTo>
                  <a:pt x="7134187" y="1667204"/>
                </a:lnTo>
                <a:lnTo>
                  <a:pt x="7127144" y="1714404"/>
                </a:lnTo>
                <a:lnTo>
                  <a:pt x="7115567" y="1760472"/>
                </a:lnTo>
                <a:lnTo>
                  <a:pt x="7099587" y="1805090"/>
                </a:lnTo>
                <a:lnTo>
                  <a:pt x="7079337" y="1847938"/>
                </a:lnTo>
                <a:lnTo>
                  <a:pt x="7054949" y="1888700"/>
                </a:lnTo>
                <a:lnTo>
                  <a:pt x="7026554" y="1927055"/>
                </a:lnTo>
                <a:lnTo>
                  <a:pt x="6994285" y="1962686"/>
                </a:lnTo>
                <a:lnTo>
                  <a:pt x="6958654" y="1994956"/>
                </a:lnTo>
                <a:lnTo>
                  <a:pt x="6920298" y="2023350"/>
                </a:lnTo>
                <a:lnTo>
                  <a:pt x="6879537" y="2047739"/>
                </a:lnTo>
                <a:lnTo>
                  <a:pt x="6836688" y="2067989"/>
                </a:lnTo>
                <a:lnTo>
                  <a:pt x="6792071" y="2083968"/>
                </a:lnTo>
                <a:lnTo>
                  <a:pt x="6746003" y="2095546"/>
                </a:lnTo>
                <a:lnTo>
                  <a:pt x="6698804" y="2102589"/>
                </a:lnTo>
                <a:lnTo>
                  <a:pt x="6650791" y="2104966"/>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35"/>
          <p:cNvSpPr txBox="1"/>
          <p:nvPr/>
        </p:nvSpPr>
        <p:spPr>
          <a:xfrm>
            <a:off x="1718354" y="6847438"/>
            <a:ext cx="6546850" cy="1225550"/>
          </a:xfrm>
          <a:prstGeom prst="rect">
            <a:avLst/>
          </a:prstGeom>
          <a:noFill/>
          <a:ln>
            <a:noFill/>
          </a:ln>
        </p:spPr>
        <p:txBody>
          <a:bodyPr anchorCtr="0" anchor="t" bIns="0" lIns="0" spcFirstLastPara="1" rIns="0" wrap="square" tIns="12700">
            <a:spAutoFit/>
          </a:bodyPr>
          <a:lstStyle/>
          <a:p>
            <a:pPr indent="0" lvl="0" marL="12700" marR="5080" rtl="0" algn="ctr">
              <a:lnSpc>
                <a:spcPct val="114100"/>
              </a:lnSpc>
              <a:spcBef>
                <a:spcPts val="0"/>
              </a:spcBef>
              <a:spcAft>
                <a:spcPts val="0"/>
              </a:spcAft>
              <a:buNone/>
            </a:pPr>
            <a:r>
              <a:rPr b="1" lang="en-US" sz="2300">
                <a:solidFill>
                  <a:schemeClr val="dk1"/>
                </a:solidFill>
                <a:latin typeface="Trebuchet MS"/>
                <a:ea typeface="Trebuchet MS"/>
                <a:cs typeface="Trebuchet MS"/>
                <a:sym typeface="Trebuchet MS"/>
              </a:rPr>
              <a:t>Historiquement, le terme d’outrage sexiste a  été créé en 2018 pour lutter contre le  harcèlement de rue.</a:t>
            </a:r>
            <a:endParaRPr sz="2300">
              <a:solidFill>
                <a:schemeClr val="dk1"/>
              </a:solidFill>
              <a:latin typeface="Trebuchet MS"/>
              <a:ea typeface="Trebuchet MS"/>
              <a:cs typeface="Trebuchet MS"/>
              <a:sym typeface="Trebuchet M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pic>
        <p:nvPicPr>
          <p:cNvPr id="532" name="Google Shape;532;p36"/>
          <p:cNvPicPr preferRelativeResize="0"/>
          <p:nvPr/>
        </p:nvPicPr>
        <p:blipFill rotWithShape="1">
          <a:blip r:embed="rId3">
            <a:alphaModFix/>
          </a:blip>
          <a:srcRect b="0" l="0" r="0" t="0"/>
          <a:stretch/>
        </p:blipFill>
        <p:spPr>
          <a:xfrm>
            <a:off x="13999774" y="3248539"/>
            <a:ext cx="3609974" cy="3790949"/>
          </a:xfrm>
          <a:prstGeom prst="rect">
            <a:avLst/>
          </a:prstGeom>
          <a:noFill/>
          <a:ln>
            <a:noFill/>
          </a:ln>
        </p:spPr>
      </p:pic>
      <p:sp>
        <p:nvSpPr>
          <p:cNvPr id="533" name="Google Shape;533;p36"/>
          <p:cNvSpPr txBox="1"/>
          <p:nvPr>
            <p:ph type="title"/>
          </p:nvPr>
        </p:nvSpPr>
        <p:spPr>
          <a:xfrm>
            <a:off x="797122" y="1322705"/>
            <a:ext cx="12777470" cy="1854200"/>
          </a:xfrm>
          <a:prstGeom prst="rect">
            <a:avLst/>
          </a:prstGeom>
          <a:noFill/>
          <a:ln>
            <a:noFill/>
          </a:ln>
        </p:spPr>
        <p:txBody>
          <a:bodyPr anchorCtr="0" anchor="t" bIns="0" lIns="0" spcFirstLastPara="1" rIns="0" wrap="square" tIns="12700">
            <a:spAutoFit/>
          </a:bodyPr>
          <a:lstStyle/>
          <a:p>
            <a:pPr indent="0" lvl="0" marL="12700" marR="5080" rtl="0" algn="just">
              <a:lnSpc>
                <a:spcPct val="148100"/>
              </a:lnSpc>
              <a:spcBef>
                <a:spcPts val="0"/>
              </a:spcBef>
              <a:spcAft>
                <a:spcPts val="0"/>
              </a:spcAft>
              <a:buNone/>
            </a:pPr>
            <a:r>
              <a:rPr lang="en-US" sz="2700">
                <a:latin typeface="Trebuchet MS"/>
                <a:ea typeface="Trebuchet MS"/>
                <a:cs typeface="Trebuchet MS"/>
                <a:sym typeface="Trebuchet MS"/>
              </a:rPr>
              <a:t>Le Conseil supérieur à l’égalité professionnelle entre les femmes et les hommes a  illustré les différentes manifestations du sexisme ordinaire dans le monde  du  travail :</a:t>
            </a:r>
            <a:endParaRPr sz="2700">
              <a:latin typeface="Trebuchet MS"/>
              <a:ea typeface="Trebuchet MS"/>
              <a:cs typeface="Trebuchet MS"/>
              <a:sym typeface="Trebuchet MS"/>
            </a:endParaRPr>
          </a:p>
        </p:txBody>
      </p:sp>
      <p:pic>
        <p:nvPicPr>
          <p:cNvPr id="534" name="Google Shape;534;p36"/>
          <p:cNvPicPr preferRelativeResize="0"/>
          <p:nvPr/>
        </p:nvPicPr>
        <p:blipFill rotWithShape="1">
          <a:blip r:embed="rId4">
            <a:alphaModFix/>
          </a:blip>
          <a:srcRect b="0" l="0" r="0" t="0"/>
          <a:stretch/>
        </p:blipFill>
        <p:spPr>
          <a:xfrm>
            <a:off x="1152722" y="3571875"/>
            <a:ext cx="85725" cy="85724"/>
          </a:xfrm>
          <a:prstGeom prst="rect">
            <a:avLst/>
          </a:prstGeom>
          <a:noFill/>
          <a:ln>
            <a:noFill/>
          </a:ln>
        </p:spPr>
      </p:pic>
      <p:pic>
        <p:nvPicPr>
          <p:cNvPr id="535" name="Google Shape;535;p36"/>
          <p:cNvPicPr preferRelativeResize="0"/>
          <p:nvPr/>
        </p:nvPicPr>
        <p:blipFill rotWithShape="1">
          <a:blip r:embed="rId4">
            <a:alphaModFix/>
          </a:blip>
          <a:srcRect b="0" l="0" r="0" t="0"/>
          <a:stretch/>
        </p:blipFill>
        <p:spPr>
          <a:xfrm>
            <a:off x="1152722" y="4181474"/>
            <a:ext cx="85725" cy="85724"/>
          </a:xfrm>
          <a:prstGeom prst="rect">
            <a:avLst/>
          </a:prstGeom>
          <a:noFill/>
          <a:ln>
            <a:noFill/>
          </a:ln>
        </p:spPr>
      </p:pic>
      <p:pic>
        <p:nvPicPr>
          <p:cNvPr id="536" name="Google Shape;536;p36"/>
          <p:cNvPicPr preferRelativeResize="0"/>
          <p:nvPr/>
        </p:nvPicPr>
        <p:blipFill rotWithShape="1">
          <a:blip r:embed="rId4">
            <a:alphaModFix/>
          </a:blip>
          <a:srcRect b="0" l="0" r="0" t="0"/>
          <a:stretch/>
        </p:blipFill>
        <p:spPr>
          <a:xfrm>
            <a:off x="1152722" y="4791074"/>
            <a:ext cx="85725" cy="85724"/>
          </a:xfrm>
          <a:prstGeom prst="rect">
            <a:avLst/>
          </a:prstGeom>
          <a:noFill/>
          <a:ln>
            <a:noFill/>
          </a:ln>
        </p:spPr>
      </p:pic>
      <p:pic>
        <p:nvPicPr>
          <p:cNvPr id="537" name="Google Shape;537;p36"/>
          <p:cNvPicPr preferRelativeResize="0"/>
          <p:nvPr/>
        </p:nvPicPr>
        <p:blipFill rotWithShape="1">
          <a:blip r:embed="rId4">
            <a:alphaModFix/>
          </a:blip>
          <a:srcRect b="0" l="0" r="0" t="0"/>
          <a:stretch/>
        </p:blipFill>
        <p:spPr>
          <a:xfrm>
            <a:off x="1152722" y="5400674"/>
            <a:ext cx="85725" cy="85724"/>
          </a:xfrm>
          <a:prstGeom prst="rect">
            <a:avLst/>
          </a:prstGeom>
          <a:noFill/>
          <a:ln>
            <a:noFill/>
          </a:ln>
        </p:spPr>
      </p:pic>
      <p:pic>
        <p:nvPicPr>
          <p:cNvPr id="538" name="Google Shape;538;p36"/>
          <p:cNvPicPr preferRelativeResize="0"/>
          <p:nvPr/>
        </p:nvPicPr>
        <p:blipFill rotWithShape="1">
          <a:blip r:embed="rId4">
            <a:alphaModFix/>
          </a:blip>
          <a:srcRect b="0" l="0" r="0" t="0"/>
          <a:stretch/>
        </p:blipFill>
        <p:spPr>
          <a:xfrm>
            <a:off x="1152722" y="6010274"/>
            <a:ext cx="85725" cy="85724"/>
          </a:xfrm>
          <a:prstGeom prst="rect">
            <a:avLst/>
          </a:prstGeom>
          <a:noFill/>
          <a:ln>
            <a:noFill/>
          </a:ln>
        </p:spPr>
      </p:pic>
      <p:pic>
        <p:nvPicPr>
          <p:cNvPr id="539" name="Google Shape;539;p36"/>
          <p:cNvPicPr preferRelativeResize="0"/>
          <p:nvPr/>
        </p:nvPicPr>
        <p:blipFill rotWithShape="1">
          <a:blip r:embed="rId4">
            <a:alphaModFix/>
          </a:blip>
          <a:srcRect b="0" l="0" r="0" t="0"/>
          <a:stretch/>
        </p:blipFill>
        <p:spPr>
          <a:xfrm>
            <a:off x="1152722" y="6619874"/>
            <a:ext cx="85725" cy="85724"/>
          </a:xfrm>
          <a:prstGeom prst="rect">
            <a:avLst/>
          </a:prstGeom>
          <a:noFill/>
          <a:ln>
            <a:noFill/>
          </a:ln>
        </p:spPr>
      </p:pic>
      <p:pic>
        <p:nvPicPr>
          <p:cNvPr id="540" name="Google Shape;540;p36"/>
          <p:cNvPicPr preferRelativeResize="0"/>
          <p:nvPr/>
        </p:nvPicPr>
        <p:blipFill rotWithShape="1">
          <a:blip r:embed="rId4">
            <a:alphaModFix/>
          </a:blip>
          <a:srcRect b="0" l="0" r="0" t="0"/>
          <a:stretch/>
        </p:blipFill>
        <p:spPr>
          <a:xfrm>
            <a:off x="1152722" y="7839074"/>
            <a:ext cx="85725" cy="85724"/>
          </a:xfrm>
          <a:prstGeom prst="rect">
            <a:avLst/>
          </a:prstGeom>
          <a:noFill/>
          <a:ln>
            <a:noFill/>
          </a:ln>
        </p:spPr>
      </p:pic>
      <p:sp>
        <p:nvSpPr>
          <p:cNvPr id="541" name="Google Shape;541;p36"/>
          <p:cNvSpPr txBox="1"/>
          <p:nvPr/>
        </p:nvSpPr>
        <p:spPr>
          <a:xfrm>
            <a:off x="1379933" y="3151504"/>
            <a:ext cx="12195175" cy="5511800"/>
          </a:xfrm>
          <a:prstGeom prst="rect">
            <a:avLst/>
          </a:prstGeom>
          <a:noFill/>
          <a:ln>
            <a:noFill/>
          </a:ln>
        </p:spPr>
        <p:txBody>
          <a:bodyPr anchorCtr="0" anchor="t" bIns="0" lIns="0" spcFirstLastPara="1" rIns="0" wrap="square" tIns="210800">
            <a:spAutoFit/>
          </a:bodyPr>
          <a:lstStyle/>
          <a:p>
            <a:pPr indent="0" lvl="0" marL="12700" marR="0" rtl="0" algn="l">
              <a:lnSpc>
                <a:spcPct val="100000"/>
              </a:lnSpc>
              <a:spcBef>
                <a:spcPts val="0"/>
              </a:spcBef>
              <a:spcAft>
                <a:spcPts val="0"/>
              </a:spcAft>
              <a:buNone/>
            </a:pPr>
            <a:r>
              <a:rPr lang="en-US" sz="2700">
                <a:solidFill>
                  <a:schemeClr val="dk1"/>
                </a:solidFill>
                <a:latin typeface="Trebuchet MS"/>
                <a:ea typeface="Trebuchet MS"/>
                <a:cs typeface="Trebuchet MS"/>
                <a:sym typeface="Trebuchet MS"/>
              </a:rPr>
              <a:t>remarques et blagues sexistes</a:t>
            </a:r>
            <a:endParaRPr sz="2700">
              <a:solidFill>
                <a:schemeClr val="dk1"/>
              </a:solidFill>
              <a:latin typeface="Trebuchet MS"/>
              <a:ea typeface="Trebuchet MS"/>
              <a:cs typeface="Trebuchet MS"/>
              <a:sym typeface="Trebuchet MS"/>
            </a:endParaRPr>
          </a:p>
          <a:p>
            <a:pPr indent="0" lvl="0" marL="12700" marR="2263140" rtl="0" algn="l">
              <a:lnSpc>
                <a:spcPct val="148100"/>
              </a:lnSpc>
              <a:spcBef>
                <a:spcPts val="0"/>
              </a:spcBef>
              <a:spcAft>
                <a:spcPts val="0"/>
              </a:spcAft>
              <a:buNone/>
            </a:pPr>
            <a:r>
              <a:rPr lang="en-US" sz="2700">
                <a:solidFill>
                  <a:schemeClr val="dk1"/>
                </a:solidFill>
                <a:latin typeface="Trebuchet MS"/>
                <a:ea typeface="Trebuchet MS"/>
                <a:cs typeface="Trebuchet MS"/>
                <a:sym typeface="Trebuchet MS"/>
              </a:rPr>
              <a:t>incivilités à raison du sexe (couper la parole, langage avilissant)  codes sociaux (critiquer une femme qui n’est pas “féminine”)</a:t>
            </a:r>
            <a:endParaRPr sz="2700">
              <a:solidFill>
                <a:schemeClr val="dk1"/>
              </a:solidFill>
              <a:latin typeface="Trebuchet MS"/>
              <a:ea typeface="Trebuchet MS"/>
              <a:cs typeface="Trebuchet MS"/>
              <a:sym typeface="Trebuchet MS"/>
            </a:endParaRPr>
          </a:p>
          <a:p>
            <a:pPr indent="0" lvl="0" marL="12700" marR="169545" rtl="0" algn="l">
              <a:lnSpc>
                <a:spcPct val="148100"/>
              </a:lnSpc>
              <a:spcBef>
                <a:spcPts val="0"/>
              </a:spcBef>
              <a:spcAft>
                <a:spcPts val="0"/>
              </a:spcAft>
              <a:buNone/>
            </a:pPr>
            <a:r>
              <a:rPr lang="en-US" sz="2700">
                <a:solidFill>
                  <a:schemeClr val="dk1"/>
                </a:solidFill>
                <a:latin typeface="Trebuchet MS"/>
                <a:ea typeface="Trebuchet MS"/>
                <a:cs typeface="Trebuchet MS"/>
                <a:sym typeface="Trebuchet MS"/>
              </a:rPr>
              <a:t>interpellations familières (</a:t>
            </a:r>
            <a:r>
              <a:rPr i="1" lang="en-US" sz="2700">
                <a:solidFill>
                  <a:schemeClr val="dk1"/>
                </a:solidFill>
                <a:latin typeface="Trebuchet MS"/>
                <a:ea typeface="Trebuchet MS"/>
                <a:cs typeface="Trebuchet MS"/>
                <a:sym typeface="Trebuchet MS"/>
              </a:rPr>
              <a:t>“ma petite”, “ma mignonne”, “ma belle”, “ma grande”</a:t>
            </a:r>
            <a:r>
              <a:rPr lang="en-US" sz="2700">
                <a:solidFill>
                  <a:schemeClr val="dk1"/>
                </a:solidFill>
                <a:latin typeface="Trebuchet MS"/>
                <a:ea typeface="Trebuchet MS"/>
                <a:cs typeface="Trebuchet MS"/>
                <a:sym typeface="Trebuchet MS"/>
              </a:rPr>
              <a:t>)  fausse séduction (remarques sur la tenue ou la coiffure)</a:t>
            </a:r>
            <a:endParaRPr sz="2700">
              <a:solidFill>
                <a:schemeClr val="dk1"/>
              </a:solidFill>
              <a:latin typeface="Trebuchet MS"/>
              <a:ea typeface="Trebuchet MS"/>
              <a:cs typeface="Trebuchet MS"/>
              <a:sym typeface="Trebuchet MS"/>
            </a:endParaRPr>
          </a:p>
          <a:p>
            <a:pPr indent="0" lvl="0" marL="12700" marR="5080" rtl="0" algn="l">
              <a:lnSpc>
                <a:spcPct val="148100"/>
              </a:lnSpc>
              <a:spcBef>
                <a:spcPts val="5"/>
              </a:spcBef>
              <a:spcAft>
                <a:spcPts val="0"/>
              </a:spcAft>
              <a:buNone/>
            </a:pPr>
            <a:r>
              <a:rPr lang="en-US" sz="2700">
                <a:solidFill>
                  <a:schemeClr val="dk1"/>
                </a:solidFill>
                <a:latin typeface="Trebuchet MS"/>
                <a:ea typeface="Trebuchet MS"/>
                <a:cs typeface="Trebuchet MS"/>
                <a:sym typeface="Trebuchet MS"/>
              </a:rPr>
              <a:t>sexisme	bienveillant	(valoriser	une	femme	selon	des	stéréotypes	:	sensibilité,  minutie, etc)</a:t>
            </a:r>
            <a:endParaRPr sz="2700">
              <a:solidFill>
                <a:schemeClr val="dk1"/>
              </a:solidFill>
              <a:latin typeface="Trebuchet MS"/>
              <a:ea typeface="Trebuchet MS"/>
              <a:cs typeface="Trebuchet MS"/>
              <a:sym typeface="Trebuchet MS"/>
            </a:endParaRPr>
          </a:p>
          <a:p>
            <a:pPr indent="0" lvl="0" marL="12700" marR="5080" rtl="0" algn="l">
              <a:lnSpc>
                <a:spcPct val="148100"/>
              </a:lnSpc>
              <a:spcBef>
                <a:spcPts val="0"/>
              </a:spcBef>
              <a:spcAft>
                <a:spcPts val="0"/>
              </a:spcAft>
              <a:buNone/>
            </a:pPr>
            <a:r>
              <a:rPr lang="en-US" sz="2700">
                <a:solidFill>
                  <a:schemeClr val="dk1"/>
                </a:solidFill>
                <a:latin typeface="Trebuchet MS"/>
                <a:ea typeface="Trebuchet MS"/>
                <a:cs typeface="Trebuchet MS"/>
                <a:sym typeface="Trebuchet MS"/>
              </a:rPr>
              <a:t>considérations sexistes sur la maternité ou les charges familiales (souligner la  non disponibilité)</a:t>
            </a:r>
            <a:endParaRPr sz="2700">
              <a:solidFill>
                <a:schemeClr val="dk1"/>
              </a:solidFill>
              <a:latin typeface="Trebuchet MS"/>
              <a:ea typeface="Trebuchet MS"/>
              <a:cs typeface="Trebuchet MS"/>
              <a:sym typeface="Trebuchet MS"/>
            </a:endParaRPr>
          </a:p>
        </p:txBody>
      </p:sp>
      <p:sp>
        <p:nvSpPr>
          <p:cNvPr id="542" name="Google Shape;542;p36"/>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3" name="Google Shape;543;p36"/>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37"/>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p37"/>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
        <p:nvSpPr>
          <p:cNvPr id="550" name="Google Shape;550;p37"/>
          <p:cNvSpPr txBox="1"/>
          <p:nvPr>
            <p:ph type="title"/>
          </p:nvPr>
        </p:nvSpPr>
        <p:spPr>
          <a:xfrm>
            <a:off x="1016000" y="996220"/>
            <a:ext cx="7206615" cy="5435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a:solidFill>
                  <a:srgbClr val="D86964"/>
                </a:solidFill>
                <a:latin typeface="Trebuchet MS"/>
                <a:ea typeface="Trebuchet MS"/>
                <a:cs typeface="Trebuchet MS"/>
                <a:sym typeface="Trebuchet MS"/>
              </a:rPr>
              <a:t>Prévenir les agissements sexistes</a:t>
            </a:r>
            <a:endParaRPr/>
          </a:p>
        </p:txBody>
      </p:sp>
      <p:pic>
        <p:nvPicPr>
          <p:cNvPr id="551" name="Google Shape;551;p37"/>
          <p:cNvPicPr preferRelativeResize="0"/>
          <p:nvPr/>
        </p:nvPicPr>
        <p:blipFill rotWithShape="1">
          <a:blip r:embed="rId3">
            <a:alphaModFix/>
          </a:blip>
          <a:srcRect b="0" l="0" r="0" t="0"/>
          <a:stretch/>
        </p:blipFill>
        <p:spPr>
          <a:xfrm>
            <a:off x="1343024" y="1878838"/>
            <a:ext cx="123824" cy="123824"/>
          </a:xfrm>
          <a:prstGeom prst="rect">
            <a:avLst/>
          </a:prstGeom>
          <a:noFill/>
          <a:ln>
            <a:noFill/>
          </a:ln>
        </p:spPr>
      </p:pic>
      <p:pic>
        <p:nvPicPr>
          <p:cNvPr id="552" name="Google Shape;552;p37"/>
          <p:cNvPicPr preferRelativeResize="0"/>
          <p:nvPr/>
        </p:nvPicPr>
        <p:blipFill rotWithShape="1">
          <a:blip r:embed="rId3">
            <a:alphaModFix/>
          </a:blip>
          <a:srcRect b="0" l="0" r="0" t="0"/>
          <a:stretch/>
        </p:blipFill>
        <p:spPr>
          <a:xfrm>
            <a:off x="1343024" y="2478913"/>
            <a:ext cx="123824" cy="123824"/>
          </a:xfrm>
          <a:prstGeom prst="rect">
            <a:avLst/>
          </a:prstGeom>
          <a:noFill/>
          <a:ln>
            <a:noFill/>
          </a:ln>
        </p:spPr>
      </p:pic>
      <p:pic>
        <p:nvPicPr>
          <p:cNvPr id="553" name="Google Shape;553;p37"/>
          <p:cNvPicPr preferRelativeResize="0"/>
          <p:nvPr/>
        </p:nvPicPr>
        <p:blipFill rotWithShape="1">
          <a:blip r:embed="rId3">
            <a:alphaModFix/>
          </a:blip>
          <a:srcRect b="0" l="0" r="0" t="0"/>
          <a:stretch/>
        </p:blipFill>
        <p:spPr>
          <a:xfrm>
            <a:off x="1343024" y="3078988"/>
            <a:ext cx="123824" cy="123824"/>
          </a:xfrm>
          <a:prstGeom prst="rect">
            <a:avLst/>
          </a:prstGeom>
          <a:noFill/>
          <a:ln>
            <a:noFill/>
          </a:ln>
        </p:spPr>
      </p:pic>
      <p:pic>
        <p:nvPicPr>
          <p:cNvPr id="554" name="Google Shape;554;p37"/>
          <p:cNvPicPr preferRelativeResize="0"/>
          <p:nvPr/>
        </p:nvPicPr>
        <p:blipFill rotWithShape="1">
          <a:blip r:embed="rId3">
            <a:alphaModFix/>
          </a:blip>
          <a:srcRect b="0" l="0" r="0" t="0"/>
          <a:stretch/>
        </p:blipFill>
        <p:spPr>
          <a:xfrm>
            <a:off x="1343024" y="3679063"/>
            <a:ext cx="123824" cy="123824"/>
          </a:xfrm>
          <a:prstGeom prst="rect">
            <a:avLst/>
          </a:prstGeom>
          <a:noFill/>
          <a:ln>
            <a:noFill/>
          </a:ln>
        </p:spPr>
      </p:pic>
      <p:pic>
        <p:nvPicPr>
          <p:cNvPr id="555" name="Google Shape;555;p37"/>
          <p:cNvPicPr preferRelativeResize="0"/>
          <p:nvPr/>
        </p:nvPicPr>
        <p:blipFill rotWithShape="1">
          <a:blip r:embed="rId3">
            <a:alphaModFix/>
          </a:blip>
          <a:srcRect b="0" l="0" r="0" t="0"/>
          <a:stretch/>
        </p:blipFill>
        <p:spPr>
          <a:xfrm>
            <a:off x="1343024" y="5480167"/>
            <a:ext cx="123824" cy="123824"/>
          </a:xfrm>
          <a:prstGeom prst="rect">
            <a:avLst/>
          </a:prstGeom>
          <a:noFill/>
          <a:ln>
            <a:noFill/>
          </a:ln>
        </p:spPr>
      </p:pic>
      <p:sp>
        <p:nvSpPr>
          <p:cNvPr id="556" name="Google Shape;556;p37"/>
          <p:cNvSpPr txBox="1"/>
          <p:nvPr/>
        </p:nvSpPr>
        <p:spPr>
          <a:xfrm>
            <a:off x="1016000" y="1520686"/>
            <a:ext cx="14911705" cy="5427345"/>
          </a:xfrm>
          <a:prstGeom prst="rect">
            <a:avLst/>
          </a:prstGeom>
          <a:noFill/>
          <a:ln>
            <a:noFill/>
          </a:ln>
        </p:spPr>
        <p:txBody>
          <a:bodyPr anchorCtr="0" anchor="t" bIns="0" lIns="0" spcFirstLastPara="1" rIns="0" wrap="square" tIns="170800">
            <a:spAutoFit/>
          </a:bodyPr>
          <a:lstStyle/>
          <a:p>
            <a:pPr indent="0" lvl="0" marL="638175" marR="0" rtl="0" algn="l">
              <a:lnSpc>
                <a:spcPct val="100000"/>
              </a:lnSpc>
              <a:spcBef>
                <a:spcPts val="0"/>
              </a:spcBef>
              <a:spcAft>
                <a:spcPts val="0"/>
              </a:spcAft>
              <a:buNone/>
            </a:pPr>
            <a:r>
              <a:rPr lang="en-US" sz="2900">
                <a:solidFill>
                  <a:schemeClr val="dk1"/>
                </a:solidFill>
                <a:latin typeface="Trebuchet MS"/>
                <a:ea typeface="Trebuchet MS"/>
                <a:cs typeface="Trebuchet MS"/>
                <a:sym typeface="Trebuchet MS"/>
              </a:rPr>
              <a:t>Sensibiliser et former les différents acteurs de l’entreprise</a:t>
            </a:r>
            <a:endParaRPr sz="2900">
              <a:solidFill>
                <a:schemeClr val="dk1"/>
              </a:solidFill>
              <a:latin typeface="Trebuchet MS"/>
              <a:ea typeface="Trebuchet MS"/>
              <a:cs typeface="Trebuchet MS"/>
              <a:sym typeface="Trebuchet MS"/>
            </a:endParaRPr>
          </a:p>
          <a:p>
            <a:pPr indent="0" lvl="0" marL="638175" marR="1169670" rtl="0" algn="l">
              <a:lnSpc>
                <a:spcPct val="135800"/>
              </a:lnSpc>
              <a:spcBef>
                <a:spcPts val="0"/>
              </a:spcBef>
              <a:spcAft>
                <a:spcPts val="0"/>
              </a:spcAft>
              <a:buNone/>
            </a:pPr>
            <a:r>
              <a:rPr lang="en-US" sz="2900">
                <a:solidFill>
                  <a:schemeClr val="dk1"/>
                </a:solidFill>
                <a:latin typeface="Trebuchet MS"/>
                <a:ea typeface="Trebuchet MS"/>
                <a:cs typeface="Trebuchet MS"/>
                <a:sym typeface="Trebuchet MS"/>
              </a:rPr>
              <a:t>Favoriser une politique de communication interne (affiches, newsletters, etc)  Intégrer les agissements sexistes dans le règlement intérieur de l’entreprise  Intégrer la prévention dans les procédures de gestion RH</a:t>
            </a:r>
            <a:endParaRPr sz="2900">
              <a:solidFill>
                <a:schemeClr val="dk1"/>
              </a:solidFill>
              <a:latin typeface="Trebuchet MS"/>
              <a:ea typeface="Trebuchet MS"/>
              <a:cs typeface="Trebuchet MS"/>
              <a:sym typeface="Trebuchet MS"/>
            </a:endParaRPr>
          </a:p>
          <a:p>
            <a:pPr indent="0" lvl="0" marL="0" marR="0" rtl="0" algn="l">
              <a:lnSpc>
                <a:spcPct val="100000"/>
              </a:lnSpc>
              <a:spcBef>
                <a:spcPts val="40"/>
              </a:spcBef>
              <a:spcAft>
                <a:spcPts val="0"/>
              </a:spcAft>
              <a:buNone/>
            </a:pPr>
            <a:r>
              <a:t/>
            </a:r>
            <a:endParaRPr sz="4550">
              <a:solidFill>
                <a:schemeClr val="dk1"/>
              </a:solidFill>
              <a:latin typeface="Trebuchet MS"/>
              <a:ea typeface="Trebuchet MS"/>
              <a:cs typeface="Trebuchet MS"/>
              <a:sym typeface="Trebuchet MS"/>
            </a:endParaRPr>
          </a:p>
          <a:p>
            <a:pPr indent="0" lvl="0" marL="12700" marR="0" rtl="0" algn="just">
              <a:lnSpc>
                <a:spcPct val="100000"/>
              </a:lnSpc>
              <a:spcBef>
                <a:spcPts val="0"/>
              </a:spcBef>
              <a:spcAft>
                <a:spcPts val="0"/>
              </a:spcAft>
              <a:buNone/>
            </a:pPr>
            <a:r>
              <a:rPr b="1" lang="en-US" sz="3400">
                <a:solidFill>
                  <a:srgbClr val="D86964"/>
                </a:solidFill>
                <a:latin typeface="Trebuchet MS"/>
                <a:ea typeface="Trebuchet MS"/>
                <a:cs typeface="Trebuchet MS"/>
                <a:sym typeface="Trebuchet MS"/>
              </a:rPr>
              <a:t>Réagir face aux agissements sexistes</a:t>
            </a:r>
            <a:endParaRPr sz="3400">
              <a:solidFill>
                <a:schemeClr val="dk1"/>
              </a:solidFill>
              <a:latin typeface="Trebuchet MS"/>
              <a:ea typeface="Trebuchet MS"/>
              <a:cs typeface="Trebuchet MS"/>
              <a:sym typeface="Trebuchet MS"/>
            </a:endParaRPr>
          </a:p>
          <a:p>
            <a:pPr indent="0" lvl="0" marL="638175" marR="5080" rtl="0" algn="just">
              <a:lnSpc>
                <a:spcPct val="135800"/>
              </a:lnSpc>
              <a:spcBef>
                <a:spcPts val="50"/>
              </a:spcBef>
              <a:spcAft>
                <a:spcPts val="0"/>
              </a:spcAft>
              <a:buNone/>
            </a:pPr>
            <a:r>
              <a:rPr lang="en-US" sz="2900">
                <a:solidFill>
                  <a:schemeClr val="dk1"/>
                </a:solidFill>
                <a:latin typeface="Trebuchet MS"/>
                <a:ea typeface="Trebuchet MS"/>
                <a:cs typeface="Trebuchet MS"/>
                <a:sym typeface="Trebuchet MS"/>
              </a:rPr>
              <a:t>Mettre en place un dispositif d’aide garantissant la traçabilité et la confidentialité  des données recueillies (outils essentiels pour l’employeur) (référent interne à  l’entreprise, cellule d’écoute)</a:t>
            </a:r>
            <a:endParaRPr sz="2900">
              <a:solidFill>
                <a:schemeClr val="dk1"/>
              </a:solidFill>
              <a:latin typeface="Trebuchet MS"/>
              <a:ea typeface="Trebuchet MS"/>
              <a:cs typeface="Trebuchet MS"/>
              <a:sym typeface="Trebuchet MS"/>
            </a:endParaRPr>
          </a:p>
        </p:txBody>
      </p:sp>
      <p:pic>
        <p:nvPicPr>
          <p:cNvPr id="557" name="Google Shape;557;p37"/>
          <p:cNvPicPr preferRelativeResize="0"/>
          <p:nvPr/>
        </p:nvPicPr>
        <p:blipFill rotWithShape="1">
          <a:blip r:embed="rId3">
            <a:alphaModFix/>
          </a:blip>
          <a:srcRect b="0" l="0" r="0" t="0"/>
          <a:stretch/>
        </p:blipFill>
        <p:spPr>
          <a:xfrm>
            <a:off x="1343024" y="8479969"/>
            <a:ext cx="123824" cy="123824"/>
          </a:xfrm>
          <a:prstGeom prst="rect">
            <a:avLst/>
          </a:prstGeom>
          <a:noFill/>
          <a:ln>
            <a:noFill/>
          </a:ln>
        </p:spPr>
      </p:pic>
      <p:sp>
        <p:nvSpPr>
          <p:cNvPr id="558" name="Google Shape;558;p37"/>
          <p:cNvSpPr txBox="1"/>
          <p:nvPr/>
        </p:nvSpPr>
        <p:spPr>
          <a:xfrm>
            <a:off x="6970889" y="8280008"/>
            <a:ext cx="2081530" cy="46735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900">
                <a:solidFill>
                  <a:schemeClr val="dk1"/>
                </a:solidFill>
                <a:latin typeface="Trebuchet MS"/>
                <a:ea typeface="Trebuchet MS"/>
                <a:cs typeface="Trebuchet MS"/>
                <a:sym typeface="Trebuchet MS"/>
              </a:rPr>
              <a:t>disciplinaire</a:t>
            </a:r>
            <a:endParaRPr sz="2900">
              <a:solidFill>
                <a:schemeClr val="dk1"/>
              </a:solidFill>
              <a:latin typeface="Trebuchet MS"/>
              <a:ea typeface="Trebuchet MS"/>
              <a:cs typeface="Trebuchet MS"/>
              <a:sym typeface="Trebuchet MS"/>
            </a:endParaRPr>
          </a:p>
        </p:txBody>
      </p:sp>
      <p:sp>
        <p:nvSpPr>
          <p:cNvPr id="559" name="Google Shape;559;p37"/>
          <p:cNvSpPr txBox="1"/>
          <p:nvPr/>
        </p:nvSpPr>
        <p:spPr>
          <a:xfrm>
            <a:off x="9498458" y="8280008"/>
            <a:ext cx="2656840" cy="46735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900">
                <a:solidFill>
                  <a:schemeClr val="dk1"/>
                </a:solidFill>
                <a:latin typeface="Trebuchet MS"/>
                <a:ea typeface="Trebuchet MS"/>
                <a:cs typeface="Trebuchet MS"/>
                <a:sym typeface="Trebuchet MS"/>
              </a:rPr>
              <a:t>(avertissement,</a:t>
            </a:r>
            <a:endParaRPr sz="2900">
              <a:solidFill>
                <a:schemeClr val="dk1"/>
              </a:solidFill>
              <a:latin typeface="Trebuchet MS"/>
              <a:ea typeface="Trebuchet MS"/>
              <a:cs typeface="Trebuchet MS"/>
              <a:sym typeface="Trebuchet MS"/>
            </a:endParaRPr>
          </a:p>
        </p:txBody>
      </p:sp>
      <p:sp>
        <p:nvSpPr>
          <p:cNvPr id="560" name="Google Shape;560;p37"/>
          <p:cNvSpPr txBox="1"/>
          <p:nvPr/>
        </p:nvSpPr>
        <p:spPr>
          <a:xfrm>
            <a:off x="12601881" y="8280008"/>
            <a:ext cx="1188720" cy="46735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900">
                <a:solidFill>
                  <a:schemeClr val="dk1"/>
                </a:solidFill>
                <a:latin typeface="Trebuchet MS"/>
                <a:ea typeface="Trebuchet MS"/>
                <a:cs typeface="Trebuchet MS"/>
                <a:sym typeface="Trebuchet MS"/>
              </a:rPr>
              <a:t>blâme,</a:t>
            </a:r>
            <a:endParaRPr sz="2900">
              <a:solidFill>
                <a:schemeClr val="dk1"/>
              </a:solidFill>
              <a:latin typeface="Trebuchet MS"/>
              <a:ea typeface="Trebuchet MS"/>
              <a:cs typeface="Trebuchet MS"/>
              <a:sym typeface="Trebuchet MS"/>
            </a:endParaRPr>
          </a:p>
        </p:txBody>
      </p:sp>
      <p:sp>
        <p:nvSpPr>
          <p:cNvPr id="561" name="Google Shape;561;p37"/>
          <p:cNvSpPr txBox="1"/>
          <p:nvPr/>
        </p:nvSpPr>
        <p:spPr>
          <a:xfrm>
            <a:off x="14236816" y="8280008"/>
            <a:ext cx="1691005" cy="46735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900">
                <a:solidFill>
                  <a:schemeClr val="dk1"/>
                </a:solidFill>
                <a:latin typeface="Trebuchet MS"/>
                <a:ea typeface="Trebuchet MS"/>
                <a:cs typeface="Trebuchet MS"/>
                <a:sym typeface="Trebuchet MS"/>
              </a:rPr>
              <a:t>mutation,</a:t>
            </a:r>
            <a:endParaRPr sz="2900">
              <a:solidFill>
                <a:schemeClr val="dk1"/>
              </a:solidFill>
              <a:latin typeface="Trebuchet MS"/>
              <a:ea typeface="Trebuchet MS"/>
              <a:cs typeface="Trebuchet MS"/>
              <a:sym typeface="Trebuchet MS"/>
            </a:endParaRPr>
          </a:p>
        </p:txBody>
      </p:sp>
      <p:sp>
        <p:nvSpPr>
          <p:cNvPr id="562" name="Google Shape;562;p37"/>
          <p:cNvSpPr txBox="1"/>
          <p:nvPr/>
        </p:nvSpPr>
        <p:spPr>
          <a:xfrm>
            <a:off x="1016000" y="7404430"/>
            <a:ext cx="5829300" cy="1943100"/>
          </a:xfrm>
          <a:prstGeom prst="rect">
            <a:avLst/>
          </a:prstGeom>
          <a:noFill/>
          <a:ln>
            <a:noFill/>
          </a:ln>
        </p:spPr>
        <p:txBody>
          <a:bodyPr anchorCtr="0" anchor="t" bIns="0" lIns="0" spcFirstLastPara="1" rIns="0" wrap="square" tIns="30475">
            <a:spAutoFit/>
          </a:bodyPr>
          <a:lstStyle/>
          <a:p>
            <a:pPr indent="-626110" lvl="0" marL="638175" marR="5080" rtl="0" algn="l">
              <a:lnSpc>
                <a:spcPct val="133800"/>
              </a:lnSpc>
              <a:spcBef>
                <a:spcPts val="0"/>
              </a:spcBef>
              <a:spcAft>
                <a:spcPts val="0"/>
              </a:spcAft>
              <a:buNone/>
            </a:pPr>
            <a:r>
              <a:rPr b="1" lang="en-US" sz="3400">
                <a:solidFill>
                  <a:srgbClr val="D86964"/>
                </a:solidFill>
                <a:latin typeface="Trebuchet MS"/>
                <a:ea typeface="Trebuchet MS"/>
                <a:cs typeface="Trebuchet MS"/>
                <a:sym typeface="Trebuchet MS"/>
              </a:rPr>
              <a:t>Faire cesser et sanctionner  </a:t>
            </a:r>
            <a:r>
              <a:rPr lang="en-US" sz="2900">
                <a:solidFill>
                  <a:schemeClr val="dk1"/>
                </a:solidFill>
                <a:latin typeface="Trebuchet MS"/>
                <a:ea typeface="Trebuchet MS"/>
                <a:cs typeface="Trebuchet MS"/>
                <a:sym typeface="Trebuchet MS"/>
              </a:rPr>
              <a:t>Prononcer	une	sanction  licenciement, etc)</a:t>
            </a:r>
            <a:endParaRPr sz="2900">
              <a:solidFill>
                <a:schemeClr val="dk1"/>
              </a:solidFill>
              <a:latin typeface="Trebuchet MS"/>
              <a:ea typeface="Trebuchet MS"/>
              <a:cs typeface="Trebuchet MS"/>
              <a:sym typeface="Trebuchet MS"/>
            </a:endParaRPr>
          </a:p>
        </p:txBody>
      </p:sp>
      <p:pic>
        <p:nvPicPr>
          <p:cNvPr id="563" name="Google Shape;563;p37"/>
          <p:cNvPicPr preferRelativeResize="0"/>
          <p:nvPr/>
        </p:nvPicPr>
        <p:blipFill rotWithShape="1">
          <a:blip r:embed="rId4">
            <a:alphaModFix/>
          </a:blip>
          <a:srcRect b="0" l="0" r="0" t="0"/>
          <a:stretch/>
        </p:blipFill>
        <p:spPr>
          <a:xfrm>
            <a:off x="14671840" y="1926193"/>
            <a:ext cx="3171824" cy="73342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8"/>
          <p:cNvSpPr/>
          <p:nvPr/>
        </p:nvSpPr>
        <p:spPr>
          <a:xfrm>
            <a:off x="1028700" y="3892008"/>
            <a:ext cx="4543425" cy="566420"/>
          </a:xfrm>
          <a:custGeom>
            <a:rect b="b" l="l" r="r" t="t"/>
            <a:pathLst>
              <a:path extrusionOk="0" h="566420" w="4543425">
                <a:moveTo>
                  <a:pt x="4542996" y="566008"/>
                </a:moveTo>
                <a:lnTo>
                  <a:pt x="0" y="566008"/>
                </a:lnTo>
                <a:lnTo>
                  <a:pt x="373230" y="0"/>
                </a:lnTo>
                <a:lnTo>
                  <a:pt x="4169765" y="0"/>
                </a:lnTo>
                <a:lnTo>
                  <a:pt x="4542996"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38"/>
          <p:cNvSpPr txBox="1"/>
          <p:nvPr/>
        </p:nvSpPr>
        <p:spPr>
          <a:xfrm>
            <a:off x="2414537" y="4044472"/>
            <a:ext cx="17710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Agissement sexiste</a:t>
            </a:r>
            <a:endParaRPr sz="1400">
              <a:solidFill>
                <a:schemeClr val="dk1"/>
              </a:solidFill>
              <a:latin typeface="Trebuchet MS"/>
              <a:ea typeface="Trebuchet MS"/>
              <a:cs typeface="Trebuchet MS"/>
              <a:sym typeface="Trebuchet MS"/>
            </a:endParaRPr>
          </a:p>
        </p:txBody>
      </p:sp>
      <p:sp>
        <p:nvSpPr>
          <p:cNvPr id="570" name="Google Shape;570;p38"/>
          <p:cNvSpPr/>
          <p:nvPr/>
        </p:nvSpPr>
        <p:spPr>
          <a:xfrm>
            <a:off x="1406346" y="3302824"/>
            <a:ext cx="3799840" cy="566420"/>
          </a:xfrm>
          <a:custGeom>
            <a:rect b="b" l="l" r="r" t="t"/>
            <a:pathLst>
              <a:path extrusionOk="0" h="566420" w="3799840">
                <a:moveTo>
                  <a:pt x="3799570" y="566008"/>
                </a:moveTo>
                <a:lnTo>
                  <a:pt x="0" y="566008"/>
                </a:lnTo>
                <a:lnTo>
                  <a:pt x="373230" y="0"/>
                </a:lnTo>
                <a:lnTo>
                  <a:pt x="3426340" y="0"/>
                </a:lnTo>
                <a:lnTo>
                  <a:pt x="3799570" y="566008"/>
                </a:lnTo>
                <a:close/>
              </a:path>
            </a:pathLst>
          </a:custGeom>
          <a:solidFill>
            <a:srgbClr val="2E60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38"/>
          <p:cNvSpPr txBox="1"/>
          <p:nvPr/>
        </p:nvSpPr>
        <p:spPr>
          <a:xfrm>
            <a:off x="2619841" y="3455288"/>
            <a:ext cx="137287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rgbClr val="FFFFFF"/>
                </a:solidFill>
                <a:latin typeface="Trebuchet MS"/>
                <a:ea typeface="Trebuchet MS"/>
                <a:cs typeface="Trebuchet MS"/>
                <a:sym typeface="Trebuchet MS"/>
              </a:rPr>
              <a:t>Outrage sexuel</a:t>
            </a:r>
            <a:endParaRPr sz="1400">
              <a:solidFill>
                <a:schemeClr val="dk1"/>
              </a:solidFill>
              <a:latin typeface="Trebuchet MS"/>
              <a:ea typeface="Trebuchet MS"/>
              <a:cs typeface="Trebuchet MS"/>
              <a:sym typeface="Trebuchet MS"/>
            </a:endParaRPr>
          </a:p>
        </p:txBody>
      </p:sp>
      <p:sp>
        <p:nvSpPr>
          <p:cNvPr id="572" name="Google Shape;572;p38"/>
          <p:cNvSpPr/>
          <p:nvPr/>
        </p:nvSpPr>
        <p:spPr>
          <a:xfrm>
            <a:off x="1784333" y="2713639"/>
            <a:ext cx="3025140" cy="566420"/>
          </a:xfrm>
          <a:custGeom>
            <a:rect b="b" l="l" r="r" t="t"/>
            <a:pathLst>
              <a:path extrusionOk="0" h="566420" w="3025140">
                <a:moveTo>
                  <a:pt x="3024610" y="566008"/>
                </a:moveTo>
                <a:lnTo>
                  <a:pt x="0" y="566008"/>
                </a:lnTo>
                <a:lnTo>
                  <a:pt x="373230" y="0"/>
                </a:lnTo>
                <a:lnTo>
                  <a:pt x="2652461" y="0"/>
                </a:lnTo>
                <a:lnTo>
                  <a:pt x="3024610" y="564369"/>
                </a:lnTo>
                <a:lnTo>
                  <a:pt x="3024610"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38"/>
          <p:cNvSpPr txBox="1"/>
          <p:nvPr/>
        </p:nvSpPr>
        <p:spPr>
          <a:xfrm>
            <a:off x="2398795" y="2866103"/>
            <a:ext cx="179705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Harcèlement sexuel</a:t>
            </a:r>
            <a:endParaRPr sz="1400">
              <a:solidFill>
                <a:schemeClr val="dk1"/>
              </a:solidFill>
              <a:latin typeface="Trebuchet MS"/>
              <a:ea typeface="Trebuchet MS"/>
              <a:cs typeface="Trebuchet MS"/>
              <a:sym typeface="Trebuchet MS"/>
            </a:endParaRPr>
          </a:p>
        </p:txBody>
      </p:sp>
      <p:sp>
        <p:nvSpPr>
          <p:cNvPr id="574" name="Google Shape;574;p38"/>
          <p:cNvSpPr/>
          <p:nvPr/>
        </p:nvSpPr>
        <p:spPr>
          <a:xfrm>
            <a:off x="2180225" y="2124454"/>
            <a:ext cx="2259965" cy="566420"/>
          </a:xfrm>
          <a:custGeom>
            <a:rect b="b" l="l" r="r" t="t"/>
            <a:pathLst>
              <a:path extrusionOk="0" h="566419" w="2259965">
                <a:moveTo>
                  <a:pt x="2259614" y="566008"/>
                </a:moveTo>
                <a:lnTo>
                  <a:pt x="0" y="566008"/>
                </a:lnTo>
                <a:lnTo>
                  <a:pt x="373230" y="0"/>
                </a:lnTo>
                <a:lnTo>
                  <a:pt x="1886661" y="0"/>
                </a:lnTo>
                <a:lnTo>
                  <a:pt x="2259614" y="565587"/>
                </a:lnTo>
                <a:lnTo>
                  <a:pt x="2259614"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38"/>
          <p:cNvSpPr txBox="1"/>
          <p:nvPr/>
        </p:nvSpPr>
        <p:spPr>
          <a:xfrm>
            <a:off x="2475302" y="2276918"/>
            <a:ext cx="16694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Agression sexuelle</a:t>
            </a:r>
            <a:endParaRPr sz="1400">
              <a:solidFill>
                <a:schemeClr val="dk1"/>
              </a:solidFill>
              <a:latin typeface="Trebuchet MS"/>
              <a:ea typeface="Trebuchet MS"/>
              <a:cs typeface="Trebuchet MS"/>
              <a:sym typeface="Trebuchet MS"/>
            </a:endParaRPr>
          </a:p>
        </p:txBody>
      </p:sp>
      <p:sp>
        <p:nvSpPr>
          <p:cNvPr id="576" name="Google Shape;576;p38"/>
          <p:cNvSpPr/>
          <p:nvPr/>
        </p:nvSpPr>
        <p:spPr>
          <a:xfrm>
            <a:off x="2570001" y="1041502"/>
            <a:ext cx="1473835" cy="1059815"/>
          </a:xfrm>
          <a:custGeom>
            <a:rect b="b" l="l" r="r" t="t"/>
            <a:pathLst>
              <a:path extrusionOk="0" h="1059814" w="1473835">
                <a:moveTo>
                  <a:pt x="1473247" y="1059775"/>
                </a:moveTo>
                <a:lnTo>
                  <a:pt x="0" y="1059775"/>
                </a:lnTo>
                <a:lnTo>
                  <a:pt x="736623" y="0"/>
                </a:lnTo>
                <a:lnTo>
                  <a:pt x="1473247" y="1059775"/>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38"/>
          <p:cNvSpPr txBox="1"/>
          <p:nvPr/>
        </p:nvSpPr>
        <p:spPr>
          <a:xfrm>
            <a:off x="3150530" y="1666977"/>
            <a:ext cx="312420" cy="20827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200">
                <a:solidFill>
                  <a:schemeClr val="dk1"/>
                </a:solidFill>
                <a:latin typeface="Trebuchet MS"/>
                <a:ea typeface="Trebuchet MS"/>
                <a:cs typeface="Trebuchet MS"/>
                <a:sym typeface="Trebuchet MS"/>
              </a:rPr>
              <a:t>Viol</a:t>
            </a:r>
            <a:endParaRPr sz="1200">
              <a:solidFill>
                <a:schemeClr val="dk1"/>
              </a:solidFill>
              <a:latin typeface="Trebuchet MS"/>
              <a:ea typeface="Trebuchet MS"/>
              <a:cs typeface="Trebuchet MS"/>
              <a:sym typeface="Trebuchet MS"/>
            </a:endParaRPr>
          </a:p>
        </p:txBody>
      </p:sp>
      <p:pic>
        <p:nvPicPr>
          <p:cNvPr id="578" name="Google Shape;578;p38"/>
          <p:cNvPicPr preferRelativeResize="0"/>
          <p:nvPr/>
        </p:nvPicPr>
        <p:blipFill rotWithShape="1">
          <a:blip r:embed="rId3">
            <a:alphaModFix/>
          </a:blip>
          <a:srcRect b="0" l="0" r="0" t="0"/>
          <a:stretch/>
        </p:blipFill>
        <p:spPr>
          <a:xfrm>
            <a:off x="12591016" y="5670282"/>
            <a:ext cx="4667249" cy="3333749"/>
          </a:xfrm>
          <a:prstGeom prst="rect">
            <a:avLst/>
          </a:prstGeom>
          <a:noFill/>
          <a:ln>
            <a:noFill/>
          </a:ln>
        </p:spPr>
      </p:pic>
      <p:sp>
        <p:nvSpPr>
          <p:cNvPr id="579" name="Google Shape;579;p38"/>
          <p:cNvSpPr txBox="1"/>
          <p:nvPr>
            <p:ph type="title"/>
          </p:nvPr>
        </p:nvSpPr>
        <p:spPr>
          <a:xfrm>
            <a:off x="6034401" y="1707748"/>
            <a:ext cx="11237595" cy="2387600"/>
          </a:xfrm>
          <a:prstGeom prst="rect">
            <a:avLst/>
          </a:prstGeom>
          <a:noFill/>
          <a:ln>
            <a:noFill/>
          </a:ln>
        </p:spPr>
        <p:txBody>
          <a:bodyPr anchorCtr="0" anchor="t" bIns="0" lIns="0" spcFirstLastPara="1" rIns="0" wrap="square" tIns="12700">
            <a:spAutoFit/>
          </a:bodyPr>
          <a:lstStyle/>
          <a:p>
            <a:pPr indent="0" lvl="0" marL="12700" marR="5080" rtl="0" algn="just">
              <a:lnSpc>
                <a:spcPct val="149000"/>
              </a:lnSpc>
              <a:spcBef>
                <a:spcPts val="0"/>
              </a:spcBef>
              <a:spcAft>
                <a:spcPts val="0"/>
              </a:spcAft>
              <a:buNone/>
            </a:pPr>
            <a:r>
              <a:rPr i="1" lang="en-US" sz="2600">
                <a:latin typeface="Trebuchet MS"/>
                <a:ea typeface="Trebuchet MS"/>
                <a:cs typeface="Trebuchet MS"/>
                <a:sym typeface="Trebuchet MS"/>
              </a:rPr>
              <a:t>“Un comportement à connotation sexuelle ou sexiste imposé à une personne,  ayant pour effet de porter atteinte à sa dignité en raison de son caractère  dégradant ou humiliant, ou de créer à son encontre une situation  intimidante, hostile ou offensante.”</a:t>
            </a:r>
            <a:endParaRPr sz="2600">
              <a:latin typeface="Trebuchet MS"/>
              <a:ea typeface="Trebuchet MS"/>
              <a:cs typeface="Trebuchet MS"/>
              <a:sym typeface="Trebuchet MS"/>
            </a:endParaRPr>
          </a:p>
        </p:txBody>
      </p:sp>
      <p:pic>
        <p:nvPicPr>
          <p:cNvPr id="580" name="Google Shape;580;p38"/>
          <p:cNvPicPr preferRelativeResize="0"/>
          <p:nvPr/>
        </p:nvPicPr>
        <p:blipFill rotWithShape="1">
          <a:blip r:embed="rId4">
            <a:alphaModFix/>
          </a:blip>
          <a:srcRect b="0" l="0" r="0" t="0"/>
          <a:stretch/>
        </p:blipFill>
        <p:spPr>
          <a:xfrm>
            <a:off x="1323974" y="5827712"/>
            <a:ext cx="76200" cy="76199"/>
          </a:xfrm>
          <a:prstGeom prst="rect">
            <a:avLst/>
          </a:prstGeom>
          <a:noFill/>
          <a:ln>
            <a:noFill/>
          </a:ln>
        </p:spPr>
      </p:pic>
      <p:pic>
        <p:nvPicPr>
          <p:cNvPr id="581" name="Google Shape;581;p38"/>
          <p:cNvPicPr preferRelativeResize="0"/>
          <p:nvPr/>
        </p:nvPicPr>
        <p:blipFill rotWithShape="1">
          <a:blip r:embed="rId4">
            <a:alphaModFix/>
          </a:blip>
          <a:srcRect b="0" l="0" r="0" t="0"/>
          <a:stretch/>
        </p:blipFill>
        <p:spPr>
          <a:xfrm>
            <a:off x="1323974" y="6475412"/>
            <a:ext cx="76200" cy="76199"/>
          </a:xfrm>
          <a:prstGeom prst="rect">
            <a:avLst/>
          </a:prstGeom>
          <a:noFill/>
          <a:ln>
            <a:noFill/>
          </a:ln>
        </p:spPr>
      </p:pic>
      <p:sp>
        <p:nvSpPr>
          <p:cNvPr id="582" name="Google Shape;582;p38"/>
          <p:cNvSpPr txBox="1"/>
          <p:nvPr/>
        </p:nvSpPr>
        <p:spPr>
          <a:xfrm>
            <a:off x="1534070" y="5624512"/>
            <a:ext cx="10132060" cy="10388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Trebuchet MS"/>
                <a:ea typeface="Trebuchet MS"/>
                <a:cs typeface="Trebuchet MS"/>
                <a:sym typeface="Trebuchet MS"/>
              </a:rPr>
              <a:t>Gestes imitant ou suggérant un acte sexuel</a:t>
            </a:r>
            <a:endParaRPr sz="2400">
              <a:solidFill>
                <a:schemeClr val="dk1"/>
              </a:solidFill>
              <a:latin typeface="Trebuchet MS"/>
              <a:ea typeface="Trebuchet MS"/>
              <a:cs typeface="Trebuchet MS"/>
              <a:sym typeface="Trebuchet MS"/>
            </a:endParaRPr>
          </a:p>
          <a:p>
            <a:pPr indent="0" lvl="0" marL="0" marR="0" rtl="0" algn="l">
              <a:lnSpc>
                <a:spcPct val="100000"/>
              </a:lnSpc>
              <a:spcBef>
                <a:spcPts val="10"/>
              </a:spcBef>
              <a:spcAft>
                <a:spcPts val="0"/>
              </a:spcAft>
              <a:buNone/>
            </a:pPr>
            <a:r>
              <a:t/>
            </a:r>
            <a:endParaRPr sz="1900">
              <a:solidFill>
                <a:schemeClr val="dk1"/>
              </a:solidFill>
              <a:latin typeface="Trebuchet MS"/>
              <a:ea typeface="Trebuchet MS"/>
              <a:cs typeface="Trebuchet MS"/>
              <a:sym typeface="Trebuchet MS"/>
            </a:endParaRPr>
          </a:p>
          <a:p>
            <a:pPr indent="0" lvl="0" marL="12700" marR="0" rtl="0" algn="l">
              <a:lnSpc>
                <a:spcPct val="100000"/>
              </a:lnSpc>
              <a:spcBef>
                <a:spcPts val="0"/>
              </a:spcBef>
              <a:spcAft>
                <a:spcPts val="0"/>
              </a:spcAft>
              <a:buNone/>
            </a:pPr>
            <a:r>
              <a:rPr lang="en-US" sz="2400">
                <a:solidFill>
                  <a:schemeClr val="dk1"/>
                </a:solidFill>
                <a:latin typeface="Trebuchet MS"/>
                <a:ea typeface="Trebuchet MS"/>
                <a:cs typeface="Trebuchet MS"/>
                <a:sym typeface="Trebuchet MS"/>
              </a:rPr>
              <a:t>Sifflements ou bruitages obscènes ou ayant pour finalité d’interpeller la</a:t>
            </a:r>
            <a:endParaRPr sz="2400">
              <a:solidFill>
                <a:schemeClr val="dk1"/>
              </a:solidFill>
              <a:latin typeface="Trebuchet MS"/>
              <a:ea typeface="Trebuchet MS"/>
              <a:cs typeface="Trebuchet MS"/>
              <a:sym typeface="Trebuchet MS"/>
            </a:endParaRPr>
          </a:p>
        </p:txBody>
      </p:sp>
      <p:pic>
        <p:nvPicPr>
          <p:cNvPr id="583" name="Google Shape;583;p38"/>
          <p:cNvPicPr preferRelativeResize="0"/>
          <p:nvPr/>
        </p:nvPicPr>
        <p:blipFill rotWithShape="1">
          <a:blip r:embed="rId4">
            <a:alphaModFix/>
          </a:blip>
          <a:srcRect b="0" l="0" r="0" t="0"/>
          <a:stretch/>
        </p:blipFill>
        <p:spPr>
          <a:xfrm>
            <a:off x="1323974" y="7770812"/>
            <a:ext cx="76200" cy="76199"/>
          </a:xfrm>
          <a:prstGeom prst="rect">
            <a:avLst/>
          </a:prstGeom>
          <a:noFill/>
          <a:ln>
            <a:noFill/>
          </a:ln>
        </p:spPr>
      </p:pic>
      <p:sp>
        <p:nvSpPr>
          <p:cNvPr id="584" name="Google Shape;584;p38"/>
          <p:cNvSpPr txBox="1"/>
          <p:nvPr/>
        </p:nvSpPr>
        <p:spPr>
          <a:xfrm>
            <a:off x="6939096" y="7567612"/>
            <a:ext cx="4726940" cy="391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Trebuchet MS"/>
                <a:ea typeface="Trebuchet MS"/>
                <a:cs typeface="Trebuchet MS"/>
                <a:sym typeface="Trebuchet MS"/>
              </a:rPr>
              <a:t>sexuelles	ou	pose	des	questions</a:t>
            </a:r>
            <a:endParaRPr sz="2400">
              <a:solidFill>
                <a:schemeClr val="dk1"/>
              </a:solidFill>
              <a:latin typeface="Trebuchet MS"/>
              <a:ea typeface="Trebuchet MS"/>
              <a:cs typeface="Trebuchet MS"/>
              <a:sym typeface="Trebuchet MS"/>
            </a:endParaRPr>
          </a:p>
        </p:txBody>
      </p:sp>
      <p:sp>
        <p:nvSpPr>
          <p:cNvPr id="585" name="Google Shape;585;p38"/>
          <p:cNvSpPr txBox="1"/>
          <p:nvPr/>
        </p:nvSpPr>
        <p:spPr>
          <a:xfrm>
            <a:off x="1534070" y="6919912"/>
            <a:ext cx="5228590" cy="16865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400">
                <a:solidFill>
                  <a:schemeClr val="dk1"/>
                </a:solidFill>
                <a:latin typeface="Trebuchet MS"/>
                <a:ea typeface="Trebuchet MS"/>
                <a:cs typeface="Trebuchet MS"/>
                <a:sym typeface="Trebuchet MS"/>
              </a:rPr>
              <a:t>personne de manière dégradante</a:t>
            </a:r>
            <a:endParaRPr sz="2400">
              <a:solidFill>
                <a:schemeClr val="dk1"/>
              </a:solidFill>
              <a:latin typeface="Trebuchet MS"/>
              <a:ea typeface="Trebuchet MS"/>
              <a:cs typeface="Trebuchet MS"/>
              <a:sym typeface="Trebuchet MS"/>
            </a:endParaRPr>
          </a:p>
          <a:p>
            <a:pPr indent="0" lvl="0" marL="12700" marR="5080" rtl="0" algn="l">
              <a:lnSpc>
                <a:spcPct val="177100"/>
              </a:lnSpc>
              <a:spcBef>
                <a:spcPts val="0"/>
              </a:spcBef>
              <a:spcAft>
                <a:spcPts val="0"/>
              </a:spcAft>
              <a:buNone/>
            </a:pPr>
            <a:r>
              <a:rPr lang="en-US" sz="2400">
                <a:solidFill>
                  <a:schemeClr val="dk1"/>
                </a:solidFill>
                <a:latin typeface="Trebuchet MS"/>
                <a:ea typeface="Trebuchet MS"/>
                <a:cs typeface="Trebuchet MS"/>
                <a:sym typeface="Trebuchet MS"/>
              </a:rPr>
              <a:t>Une	personne	fait	des	propositions  intrusives sur votre vie sexuelle</a:t>
            </a:r>
            <a:endParaRPr sz="2400">
              <a:solidFill>
                <a:schemeClr val="dk1"/>
              </a:solidFill>
              <a:latin typeface="Trebuchet MS"/>
              <a:ea typeface="Trebuchet MS"/>
              <a:cs typeface="Trebuchet MS"/>
              <a:sym typeface="Trebuchet MS"/>
            </a:endParaRPr>
          </a:p>
        </p:txBody>
      </p:sp>
      <p:sp>
        <p:nvSpPr>
          <p:cNvPr id="586" name="Google Shape;586;p38"/>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38"/>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39"/>
          <p:cNvSpPr/>
          <p:nvPr/>
        </p:nvSpPr>
        <p:spPr>
          <a:xfrm>
            <a:off x="1028700" y="3879207"/>
            <a:ext cx="4543425" cy="566420"/>
          </a:xfrm>
          <a:custGeom>
            <a:rect b="b" l="l" r="r" t="t"/>
            <a:pathLst>
              <a:path extrusionOk="0" h="566420" w="4543425">
                <a:moveTo>
                  <a:pt x="4542996" y="566008"/>
                </a:moveTo>
                <a:lnTo>
                  <a:pt x="0" y="566008"/>
                </a:lnTo>
                <a:lnTo>
                  <a:pt x="373230" y="0"/>
                </a:lnTo>
                <a:lnTo>
                  <a:pt x="4169765" y="0"/>
                </a:lnTo>
                <a:lnTo>
                  <a:pt x="4542996"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39"/>
          <p:cNvSpPr txBox="1"/>
          <p:nvPr/>
        </p:nvSpPr>
        <p:spPr>
          <a:xfrm>
            <a:off x="2414537" y="4031671"/>
            <a:ext cx="17710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Agissement sexiste</a:t>
            </a:r>
            <a:endParaRPr sz="1400">
              <a:solidFill>
                <a:schemeClr val="dk1"/>
              </a:solidFill>
              <a:latin typeface="Trebuchet MS"/>
              <a:ea typeface="Trebuchet MS"/>
              <a:cs typeface="Trebuchet MS"/>
              <a:sym typeface="Trebuchet MS"/>
            </a:endParaRPr>
          </a:p>
        </p:txBody>
      </p:sp>
      <p:sp>
        <p:nvSpPr>
          <p:cNvPr id="594" name="Google Shape;594;p39"/>
          <p:cNvSpPr/>
          <p:nvPr/>
        </p:nvSpPr>
        <p:spPr>
          <a:xfrm>
            <a:off x="1406346" y="3290022"/>
            <a:ext cx="3799840" cy="566420"/>
          </a:xfrm>
          <a:custGeom>
            <a:rect b="b" l="l" r="r" t="t"/>
            <a:pathLst>
              <a:path extrusionOk="0" h="566420" w="3799840">
                <a:moveTo>
                  <a:pt x="3799570" y="566008"/>
                </a:moveTo>
                <a:lnTo>
                  <a:pt x="0" y="566008"/>
                </a:lnTo>
                <a:lnTo>
                  <a:pt x="373230" y="0"/>
                </a:lnTo>
                <a:lnTo>
                  <a:pt x="3426339" y="0"/>
                </a:lnTo>
                <a:lnTo>
                  <a:pt x="3799570"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39"/>
          <p:cNvSpPr txBox="1"/>
          <p:nvPr/>
        </p:nvSpPr>
        <p:spPr>
          <a:xfrm>
            <a:off x="2619841" y="3442485"/>
            <a:ext cx="137287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Outrage sexuel</a:t>
            </a:r>
            <a:endParaRPr sz="1400">
              <a:solidFill>
                <a:schemeClr val="dk1"/>
              </a:solidFill>
              <a:latin typeface="Trebuchet MS"/>
              <a:ea typeface="Trebuchet MS"/>
              <a:cs typeface="Trebuchet MS"/>
              <a:sym typeface="Trebuchet MS"/>
            </a:endParaRPr>
          </a:p>
        </p:txBody>
      </p:sp>
      <p:sp>
        <p:nvSpPr>
          <p:cNvPr id="596" name="Google Shape;596;p39"/>
          <p:cNvSpPr/>
          <p:nvPr/>
        </p:nvSpPr>
        <p:spPr>
          <a:xfrm>
            <a:off x="1784333" y="2700837"/>
            <a:ext cx="3025140" cy="566420"/>
          </a:xfrm>
          <a:custGeom>
            <a:rect b="b" l="l" r="r" t="t"/>
            <a:pathLst>
              <a:path extrusionOk="0" h="566420" w="3025140">
                <a:moveTo>
                  <a:pt x="3024610" y="566008"/>
                </a:moveTo>
                <a:lnTo>
                  <a:pt x="0" y="566008"/>
                </a:lnTo>
                <a:lnTo>
                  <a:pt x="373230" y="0"/>
                </a:lnTo>
                <a:lnTo>
                  <a:pt x="2652460" y="0"/>
                </a:lnTo>
                <a:lnTo>
                  <a:pt x="3024610" y="564370"/>
                </a:lnTo>
                <a:lnTo>
                  <a:pt x="3024610" y="566008"/>
                </a:lnTo>
                <a:close/>
              </a:path>
            </a:pathLst>
          </a:custGeom>
          <a:solidFill>
            <a:srgbClr val="2E60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39"/>
          <p:cNvSpPr txBox="1"/>
          <p:nvPr/>
        </p:nvSpPr>
        <p:spPr>
          <a:xfrm>
            <a:off x="2398795" y="2853301"/>
            <a:ext cx="179705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rgbClr val="FFFFFF"/>
                </a:solidFill>
                <a:latin typeface="Trebuchet MS"/>
                <a:ea typeface="Trebuchet MS"/>
                <a:cs typeface="Trebuchet MS"/>
                <a:sym typeface="Trebuchet MS"/>
              </a:rPr>
              <a:t>Harcèlement sexuel</a:t>
            </a:r>
            <a:endParaRPr sz="1400">
              <a:solidFill>
                <a:schemeClr val="dk1"/>
              </a:solidFill>
              <a:latin typeface="Trebuchet MS"/>
              <a:ea typeface="Trebuchet MS"/>
              <a:cs typeface="Trebuchet MS"/>
              <a:sym typeface="Trebuchet MS"/>
            </a:endParaRPr>
          </a:p>
        </p:txBody>
      </p:sp>
      <p:sp>
        <p:nvSpPr>
          <p:cNvPr id="598" name="Google Shape;598;p39"/>
          <p:cNvSpPr/>
          <p:nvPr/>
        </p:nvSpPr>
        <p:spPr>
          <a:xfrm>
            <a:off x="2180225" y="2111652"/>
            <a:ext cx="2259965" cy="566420"/>
          </a:xfrm>
          <a:custGeom>
            <a:rect b="b" l="l" r="r" t="t"/>
            <a:pathLst>
              <a:path extrusionOk="0" h="566419" w="2259965">
                <a:moveTo>
                  <a:pt x="2259614" y="566008"/>
                </a:moveTo>
                <a:lnTo>
                  <a:pt x="0" y="566008"/>
                </a:lnTo>
                <a:lnTo>
                  <a:pt x="373230" y="0"/>
                </a:lnTo>
                <a:lnTo>
                  <a:pt x="1886661" y="0"/>
                </a:lnTo>
                <a:lnTo>
                  <a:pt x="2259614" y="565586"/>
                </a:lnTo>
                <a:lnTo>
                  <a:pt x="2259614"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39"/>
          <p:cNvSpPr txBox="1"/>
          <p:nvPr/>
        </p:nvSpPr>
        <p:spPr>
          <a:xfrm>
            <a:off x="2475302" y="2264116"/>
            <a:ext cx="16694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Agression sexuelle</a:t>
            </a:r>
            <a:endParaRPr sz="1400">
              <a:solidFill>
                <a:schemeClr val="dk1"/>
              </a:solidFill>
              <a:latin typeface="Trebuchet MS"/>
              <a:ea typeface="Trebuchet MS"/>
              <a:cs typeface="Trebuchet MS"/>
              <a:sym typeface="Trebuchet MS"/>
            </a:endParaRPr>
          </a:p>
        </p:txBody>
      </p:sp>
      <p:sp>
        <p:nvSpPr>
          <p:cNvPr id="600" name="Google Shape;600;p39"/>
          <p:cNvSpPr/>
          <p:nvPr/>
        </p:nvSpPr>
        <p:spPr>
          <a:xfrm>
            <a:off x="2570001" y="1028700"/>
            <a:ext cx="1473835" cy="1059815"/>
          </a:xfrm>
          <a:custGeom>
            <a:rect b="b" l="l" r="r" t="t"/>
            <a:pathLst>
              <a:path extrusionOk="0" h="1059814" w="1473835">
                <a:moveTo>
                  <a:pt x="1473247" y="1059776"/>
                </a:moveTo>
                <a:lnTo>
                  <a:pt x="0" y="1059776"/>
                </a:lnTo>
                <a:lnTo>
                  <a:pt x="736624" y="0"/>
                </a:lnTo>
                <a:lnTo>
                  <a:pt x="1473247" y="1059776"/>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39"/>
          <p:cNvSpPr txBox="1"/>
          <p:nvPr/>
        </p:nvSpPr>
        <p:spPr>
          <a:xfrm>
            <a:off x="3150530" y="1654175"/>
            <a:ext cx="312420" cy="20827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200">
                <a:solidFill>
                  <a:schemeClr val="dk1"/>
                </a:solidFill>
                <a:latin typeface="Trebuchet MS"/>
                <a:ea typeface="Trebuchet MS"/>
                <a:cs typeface="Trebuchet MS"/>
                <a:sym typeface="Trebuchet MS"/>
              </a:rPr>
              <a:t>Viol</a:t>
            </a:r>
            <a:endParaRPr sz="1200">
              <a:solidFill>
                <a:schemeClr val="dk1"/>
              </a:solidFill>
              <a:latin typeface="Trebuchet MS"/>
              <a:ea typeface="Trebuchet MS"/>
              <a:cs typeface="Trebuchet MS"/>
              <a:sym typeface="Trebuchet MS"/>
            </a:endParaRPr>
          </a:p>
        </p:txBody>
      </p:sp>
      <p:sp>
        <p:nvSpPr>
          <p:cNvPr id="602" name="Google Shape;602;p39"/>
          <p:cNvSpPr txBox="1"/>
          <p:nvPr>
            <p:ph type="title"/>
          </p:nvPr>
        </p:nvSpPr>
        <p:spPr>
          <a:xfrm>
            <a:off x="6034401" y="1707749"/>
            <a:ext cx="11237595" cy="2387600"/>
          </a:xfrm>
          <a:prstGeom prst="rect">
            <a:avLst/>
          </a:prstGeom>
          <a:noFill/>
          <a:ln>
            <a:noFill/>
          </a:ln>
        </p:spPr>
        <p:txBody>
          <a:bodyPr anchorCtr="0" anchor="t" bIns="0" lIns="0" spcFirstLastPara="1" rIns="0" wrap="square" tIns="12700">
            <a:spAutoFit/>
          </a:bodyPr>
          <a:lstStyle/>
          <a:p>
            <a:pPr indent="0" lvl="0" marL="12700" marR="5080" rtl="0" algn="just">
              <a:lnSpc>
                <a:spcPct val="149000"/>
              </a:lnSpc>
              <a:spcBef>
                <a:spcPts val="0"/>
              </a:spcBef>
              <a:spcAft>
                <a:spcPts val="0"/>
              </a:spcAft>
              <a:buNone/>
            </a:pPr>
            <a:r>
              <a:rPr b="1" lang="en-US" sz="2600">
                <a:latin typeface="Trebuchet MS"/>
                <a:ea typeface="Trebuchet MS"/>
                <a:cs typeface="Trebuchet MS"/>
                <a:sym typeface="Trebuchet MS"/>
              </a:rPr>
              <a:t>Toute forme de pression grave, même non répétée, exercée dans le  but réel ou apparent d'obtenir un acte de nature sexuelle, que  celui-ci soit recherché au profit de l'auteur des faits ou au profit  d'un tiers. (article L.1153-1 du code du travail)</a:t>
            </a:r>
            <a:endParaRPr sz="2600">
              <a:latin typeface="Trebuchet MS"/>
              <a:ea typeface="Trebuchet MS"/>
              <a:cs typeface="Trebuchet MS"/>
              <a:sym typeface="Trebuchet MS"/>
            </a:endParaRPr>
          </a:p>
        </p:txBody>
      </p:sp>
      <p:pic>
        <p:nvPicPr>
          <p:cNvPr id="603" name="Google Shape;603;p39"/>
          <p:cNvPicPr preferRelativeResize="0"/>
          <p:nvPr/>
        </p:nvPicPr>
        <p:blipFill rotWithShape="1">
          <a:blip r:embed="rId3">
            <a:alphaModFix/>
          </a:blip>
          <a:srcRect b="0" l="0" r="0" t="0"/>
          <a:stretch/>
        </p:blipFill>
        <p:spPr>
          <a:xfrm>
            <a:off x="1247774" y="6177483"/>
            <a:ext cx="95250" cy="95249"/>
          </a:xfrm>
          <a:prstGeom prst="rect">
            <a:avLst/>
          </a:prstGeom>
          <a:noFill/>
          <a:ln>
            <a:noFill/>
          </a:ln>
        </p:spPr>
      </p:pic>
      <p:pic>
        <p:nvPicPr>
          <p:cNvPr id="604" name="Google Shape;604;p39"/>
          <p:cNvPicPr preferRelativeResize="0"/>
          <p:nvPr/>
        </p:nvPicPr>
        <p:blipFill rotWithShape="1">
          <a:blip r:embed="rId3">
            <a:alphaModFix/>
          </a:blip>
          <a:srcRect b="0" l="0" r="0" t="0"/>
          <a:stretch/>
        </p:blipFill>
        <p:spPr>
          <a:xfrm>
            <a:off x="1247774" y="8158682"/>
            <a:ext cx="95250" cy="95249"/>
          </a:xfrm>
          <a:prstGeom prst="rect">
            <a:avLst/>
          </a:prstGeom>
          <a:noFill/>
          <a:ln>
            <a:noFill/>
          </a:ln>
        </p:spPr>
      </p:pic>
      <p:sp>
        <p:nvSpPr>
          <p:cNvPr id="605" name="Google Shape;605;p39"/>
          <p:cNvSpPr txBox="1"/>
          <p:nvPr/>
        </p:nvSpPr>
        <p:spPr>
          <a:xfrm>
            <a:off x="1016000" y="5037690"/>
            <a:ext cx="10650220" cy="432308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2200">
                <a:solidFill>
                  <a:schemeClr val="dk1"/>
                </a:solidFill>
                <a:latin typeface="Trebuchet MS"/>
                <a:ea typeface="Trebuchet MS"/>
                <a:cs typeface="Trebuchet MS"/>
                <a:sym typeface="Trebuchet MS"/>
              </a:rPr>
              <a:t>Lorsqu'un même salarié subit de tels propos ou comportements,</a:t>
            </a:r>
            <a:endParaRPr sz="2200">
              <a:solidFill>
                <a:schemeClr val="dk1"/>
              </a:solidFill>
              <a:latin typeface="Trebuchet MS"/>
              <a:ea typeface="Trebuchet MS"/>
              <a:cs typeface="Trebuchet MS"/>
              <a:sym typeface="Trebuchet MS"/>
            </a:endParaRPr>
          </a:p>
          <a:p>
            <a:pPr indent="0" lvl="0" marL="0" marR="0" rtl="0" algn="l">
              <a:lnSpc>
                <a:spcPct val="100000"/>
              </a:lnSpc>
              <a:spcBef>
                <a:spcPts val="10"/>
              </a:spcBef>
              <a:spcAft>
                <a:spcPts val="0"/>
              </a:spcAft>
              <a:buNone/>
            </a:pPr>
            <a:r>
              <a:t/>
            </a:r>
            <a:endParaRPr sz="3350">
              <a:solidFill>
                <a:schemeClr val="dk1"/>
              </a:solidFill>
              <a:latin typeface="Trebuchet MS"/>
              <a:ea typeface="Trebuchet MS"/>
              <a:cs typeface="Trebuchet MS"/>
              <a:sym typeface="Trebuchet MS"/>
            </a:endParaRPr>
          </a:p>
          <a:p>
            <a:pPr indent="0" lvl="0" marL="487045" marR="5080" rtl="0" algn="just">
              <a:lnSpc>
                <a:spcPct val="147700"/>
              </a:lnSpc>
              <a:spcBef>
                <a:spcPts val="0"/>
              </a:spcBef>
              <a:spcAft>
                <a:spcPts val="0"/>
              </a:spcAft>
              <a:buNone/>
            </a:pPr>
            <a:r>
              <a:rPr b="1" lang="en-US" sz="2200">
                <a:solidFill>
                  <a:schemeClr val="dk1"/>
                </a:solidFill>
                <a:latin typeface="Trebuchet MS"/>
                <a:ea typeface="Trebuchet MS"/>
                <a:cs typeface="Trebuchet MS"/>
                <a:sym typeface="Trebuchet MS"/>
              </a:rPr>
              <a:t>venant de plusieurs personnes de manière concertée ou à l'instigation  de l'une d'elles, alors même que chacune de ces personnes n'a pas agi de  façon répétée</a:t>
            </a:r>
            <a:endParaRPr sz="2200">
              <a:solidFill>
                <a:schemeClr val="dk1"/>
              </a:solidFill>
              <a:latin typeface="Trebuchet MS"/>
              <a:ea typeface="Trebuchet MS"/>
              <a:cs typeface="Trebuchet MS"/>
              <a:sym typeface="Trebuchet MS"/>
            </a:endParaRPr>
          </a:p>
          <a:p>
            <a:pPr indent="0" lvl="0" marL="0" marR="0" rtl="0" algn="l">
              <a:lnSpc>
                <a:spcPct val="100000"/>
              </a:lnSpc>
              <a:spcBef>
                <a:spcPts val="10"/>
              </a:spcBef>
              <a:spcAft>
                <a:spcPts val="0"/>
              </a:spcAft>
              <a:buNone/>
            </a:pPr>
            <a:r>
              <a:t/>
            </a:r>
            <a:endParaRPr sz="3350">
              <a:solidFill>
                <a:schemeClr val="dk1"/>
              </a:solidFill>
              <a:latin typeface="Trebuchet MS"/>
              <a:ea typeface="Trebuchet MS"/>
              <a:cs typeface="Trebuchet MS"/>
              <a:sym typeface="Trebuchet MS"/>
            </a:endParaRPr>
          </a:p>
          <a:p>
            <a:pPr indent="0" lvl="0" marL="487045" marR="5080" rtl="0" algn="just">
              <a:lnSpc>
                <a:spcPct val="147700"/>
              </a:lnSpc>
              <a:spcBef>
                <a:spcPts val="0"/>
              </a:spcBef>
              <a:spcAft>
                <a:spcPts val="0"/>
              </a:spcAft>
              <a:buNone/>
            </a:pPr>
            <a:r>
              <a:rPr b="1" lang="en-US" sz="2200">
                <a:solidFill>
                  <a:schemeClr val="dk1"/>
                </a:solidFill>
                <a:latin typeface="Trebuchet MS"/>
                <a:ea typeface="Trebuchet MS"/>
                <a:cs typeface="Trebuchet MS"/>
                <a:sym typeface="Trebuchet MS"/>
              </a:rPr>
              <a:t>successivement, venant de plusieurs personnes qui, même en l'absence  de concertation, savent que ces propos ou comportements caractérisent  une répétition ;même en l'absence de concertation.</a:t>
            </a:r>
            <a:endParaRPr sz="2200">
              <a:solidFill>
                <a:schemeClr val="dk1"/>
              </a:solidFill>
              <a:latin typeface="Trebuchet MS"/>
              <a:ea typeface="Trebuchet MS"/>
              <a:cs typeface="Trebuchet MS"/>
              <a:sym typeface="Trebuchet MS"/>
            </a:endParaRPr>
          </a:p>
        </p:txBody>
      </p:sp>
      <p:grpSp>
        <p:nvGrpSpPr>
          <p:cNvPr id="606" name="Google Shape;606;p39"/>
          <p:cNvGrpSpPr/>
          <p:nvPr/>
        </p:nvGrpSpPr>
        <p:grpSpPr>
          <a:xfrm>
            <a:off x="12296038" y="4692404"/>
            <a:ext cx="4963160" cy="4658995"/>
            <a:chOff x="12296038" y="4692404"/>
            <a:chExt cx="4963160" cy="4658995"/>
          </a:xfrm>
        </p:grpSpPr>
        <p:pic>
          <p:nvPicPr>
            <p:cNvPr id="607" name="Google Shape;607;p39"/>
            <p:cNvPicPr preferRelativeResize="0"/>
            <p:nvPr/>
          </p:nvPicPr>
          <p:blipFill rotWithShape="1">
            <a:blip r:embed="rId4">
              <a:alphaModFix/>
            </a:blip>
            <a:srcRect b="0" l="0" r="0" t="0"/>
            <a:stretch/>
          </p:blipFill>
          <p:spPr>
            <a:xfrm>
              <a:off x="12307468" y="4703834"/>
              <a:ext cx="4940400" cy="4635948"/>
            </a:xfrm>
            <a:prstGeom prst="rect">
              <a:avLst/>
            </a:prstGeom>
            <a:noFill/>
            <a:ln>
              <a:noFill/>
            </a:ln>
          </p:spPr>
        </p:pic>
        <p:sp>
          <p:nvSpPr>
            <p:cNvPr id="608" name="Google Shape;608;p39"/>
            <p:cNvSpPr/>
            <p:nvPr/>
          </p:nvSpPr>
          <p:spPr>
            <a:xfrm>
              <a:off x="12296038" y="4692404"/>
              <a:ext cx="4963160" cy="4658995"/>
            </a:xfrm>
            <a:custGeom>
              <a:rect b="b" l="l" r="r" t="t"/>
              <a:pathLst>
                <a:path extrusionOk="0" h="4658995" w="4963159">
                  <a:moveTo>
                    <a:pt x="0" y="0"/>
                  </a:moveTo>
                  <a:lnTo>
                    <a:pt x="0" y="4658766"/>
                  </a:lnTo>
                  <a:lnTo>
                    <a:pt x="4963119" y="4658766"/>
                  </a:lnTo>
                  <a:lnTo>
                    <a:pt x="4963119" y="0"/>
                  </a:lnTo>
                  <a:lnTo>
                    <a:pt x="0" y="0"/>
                  </a:lnTo>
                </a:path>
              </a:pathLst>
            </a:custGeom>
            <a:noFill/>
            <a:ln cap="flat" cmpd="sng" w="380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09" name="Google Shape;609;p39"/>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39"/>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4" name="Shape 614"/>
        <p:cNvGrpSpPr/>
        <p:nvPr/>
      </p:nvGrpSpPr>
      <p:grpSpPr>
        <a:xfrm>
          <a:off x="0" y="0"/>
          <a:ext cx="0" cy="0"/>
          <a:chOff x="0" y="0"/>
          <a:chExt cx="0" cy="0"/>
        </a:xfrm>
      </p:grpSpPr>
      <p:sp>
        <p:nvSpPr>
          <p:cNvPr id="615" name="Google Shape;615;p40"/>
          <p:cNvSpPr/>
          <p:nvPr/>
        </p:nvSpPr>
        <p:spPr>
          <a:xfrm>
            <a:off x="0" y="708188"/>
            <a:ext cx="18288000" cy="9578975"/>
          </a:xfrm>
          <a:custGeom>
            <a:rect b="b" l="l" r="r" t="t"/>
            <a:pathLst>
              <a:path extrusionOk="0" h="9578975" w="18288000">
                <a:moveTo>
                  <a:pt x="0" y="9578810"/>
                </a:moveTo>
                <a:lnTo>
                  <a:pt x="18287998" y="9578810"/>
                </a:lnTo>
                <a:lnTo>
                  <a:pt x="18287998" y="0"/>
                </a:lnTo>
                <a:lnTo>
                  <a:pt x="0" y="0"/>
                </a:lnTo>
                <a:lnTo>
                  <a:pt x="0" y="9578810"/>
                </a:lnTo>
                <a:close/>
              </a:path>
            </a:pathLst>
          </a:custGeom>
          <a:solidFill>
            <a:srgbClr val="FEF9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40"/>
          <p:cNvSpPr txBox="1"/>
          <p:nvPr/>
        </p:nvSpPr>
        <p:spPr>
          <a:xfrm>
            <a:off x="1016000" y="5469249"/>
            <a:ext cx="16256000" cy="3976370"/>
          </a:xfrm>
          <a:prstGeom prst="rect">
            <a:avLst/>
          </a:prstGeom>
          <a:noFill/>
          <a:ln>
            <a:noFill/>
          </a:ln>
        </p:spPr>
        <p:txBody>
          <a:bodyPr anchorCtr="0" anchor="t" bIns="0" lIns="0" spcFirstLastPara="1" rIns="0" wrap="square" tIns="12700">
            <a:spAutoFit/>
          </a:bodyPr>
          <a:lstStyle/>
          <a:p>
            <a:pPr indent="0" lvl="0" marL="12700" marR="0" rtl="0" algn="just">
              <a:lnSpc>
                <a:spcPct val="100000"/>
              </a:lnSpc>
              <a:spcBef>
                <a:spcPts val="0"/>
              </a:spcBef>
              <a:spcAft>
                <a:spcPts val="0"/>
              </a:spcAft>
              <a:buNone/>
            </a:pPr>
            <a:r>
              <a:rPr b="1" lang="en-US" sz="2300">
                <a:solidFill>
                  <a:schemeClr val="dk1"/>
                </a:solidFill>
                <a:latin typeface="Trebuchet MS"/>
                <a:ea typeface="Trebuchet MS"/>
                <a:cs typeface="Trebuchet MS"/>
                <a:sym typeface="Trebuchet MS"/>
              </a:rPr>
              <a:t>Il n’y a pas qu’entre collègues.</a:t>
            </a:r>
            <a:endParaRPr sz="2300">
              <a:solidFill>
                <a:schemeClr val="dk1"/>
              </a:solidFill>
              <a:latin typeface="Trebuchet MS"/>
              <a:ea typeface="Trebuchet MS"/>
              <a:cs typeface="Trebuchet MS"/>
              <a:sym typeface="Trebuchet MS"/>
            </a:endParaRPr>
          </a:p>
          <a:p>
            <a:pPr indent="0" lvl="0" marL="0" marR="0" rtl="0" algn="l">
              <a:lnSpc>
                <a:spcPct val="100000"/>
              </a:lnSpc>
              <a:spcBef>
                <a:spcPts val="15"/>
              </a:spcBef>
              <a:spcAft>
                <a:spcPts val="0"/>
              </a:spcAft>
              <a:buNone/>
            </a:pPr>
            <a:r>
              <a:t/>
            </a:r>
            <a:endParaRPr sz="2700">
              <a:solidFill>
                <a:schemeClr val="dk1"/>
              </a:solidFill>
              <a:latin typeface="Trebuchet MS"/>
              <a:ea typeface="Trebuchet MS"/>
              <a:cs typeface="Trebuchet MS"/>
              <a:sym typeface="Trebuchet MS"/>
            </a:endParaRPr>
          </a:p>
          <a:p>
            <a:pPr indent="0" lvl="0" marL="12700" marR="5080" rtl="0" algn="just">
              <a:lnSpc>
                <a:spcPct val="114100"/>
              </a:lnSpc>
              <a:spcBef>
                <a:spcPts val="0"/>
              </a:spcBef>
              <a:spcAft>
                <a:spcPts val="0"/>
              </a:spcAft>
              <a:buNone/>
            </a:pPr>
            <a:r>
              <a:rPr lang="en-US" sz="2300">
                <a:solidFill>
                  <a:schemeClr val="dk1"/>
                </a:solidFill>
                <a:latin typeface="Trebuchet MS"/>
                <a:ea typeface="Trebuchet MS"/>
                <a:cs typeface="Trebuchet MS"/>
                <a:sym typeface="Trebuchet MS"/>
              </a:rPr>
              <a:t>Un salarié est licencié pour faute grave après qu’il a eu connaissance des coordonnées téléphoniques professionnelles  d’une salariée d'une entreprise cliente dont il avait fait un usage abusif en lui adressant des messages à caractère obscène.  Il conteste son licenciement en considérant que ces faits relèvent de sa vie personnelle : la victime est salariée d’une autre  entreprise.</a:t>
            </a:r>
            <a:endParaRPr sz="2300">
              <a:solidFill>
                <a:schemeClr val="dk1"/>
              </a:solidFill>
              <a:latin typeface="Trebuchet MS"/>
              <a:ea typeface="Trebuchet MS"/>
              <a:cs typeface="Trebuchet MS"/>
              <a:sym typeface="Trebuchet MS"/>
            </a:endParaRPr>
          </a:p>
          <a:p>
            <a:pPr indent="0" lvl="0" marL="0" marR="0" rtl="0" algn="l">
              <a:lnSpc>
                <a:spcPct val="100000"/>
              </a:lnSpc>
              <a:spcBef>
                <a:spcPts val="15"/>
              </a:spcBef>
              <a:spcAft>
                <a:spcPts val="0"/>
              </a:spcAft>
              <a:buNone/>
            </a:pPr>
            <a:r>
              <a:t/>
            </a:r>
            <a:endParaRPr sz="2700">
              <a:solidFill>
                <a:schemeClr val="dk1"/>
              </a:solidFill>
              <a:latin typeface="Trebuchet MS"/>
              <a:ea typeface="Trebuchet MS"/>
              <a:cs typeface="Trebuchet MS"/>
              <a:sym typeface="Trebuchet MS"/>
            </a:endParaRPr>
          </a:p>
          <a:p>
            <a:pPr indent="0" lvl="0" marL="12700" marR="5080" rtl="0" algn="just">
              <a:lnSpc>
                <a:spcPct val="114100"/>
              </a:lnSpc>
              <a:spcBef>
                <a:spcPts val="0"/>
              </a:spcBef>
              <a:spcAft>
                <a:spcPts val="0"/>
              </a:spcAft>
              <a:buNone/>
            </a:pPr>
            <a:r>
              <a:rPr lang="en-US" sz="2300">
                <a:solidFill>
                  <a:schemeClr val="dk1"/>
                </a:solidFill>
                <a:latin typeface="Trebuchet MS"/>
                <a:ea typeface="Trebuchet MS"/>
                <a:cs typeface="Trebuchet MS"/>
                <a:sym typeface="Trebuchet MS"/>
              </a:rPr>
              <a:t>La Cour de cassation précise que les propos à caractère sexuel à l'égard de cette salariée, avec laquelle il était en contact  exclusivement en raison de son travail, ne relevaient pas de sa vie personnelle. Le comportement est sanctionnable sur le  plan disciplinaire.</a:t>
            </a:r>
            <a:endParaRPr sz="2300">
              <a:solidFill>
                <a:schemeClr val="dk1"/>
              </a:solidFill>
              <a:latin typeface="Trebuchet MS"/>
              <a:ea typeface="Trebuchet MS"/>
              <a:cs typeface="Trebuchet MS"/>
              <a:sym typeface="Trebuchet MS"/>
            </a:endParaRPr>
          </a:p>
        </p:txBody>
      </p:sp>
      <p:sp>
        <p:nvSpPr>
          <p:cNvPr id="617" name="Google Shape;617;p40"/>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8" name="Google Shape;618;p40"/>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
        <p:nvSpPr>
          <p:cNvPr id="619" name="Google Shape;619;p40"/>
          <p:cNvSpPr/>
          <p:nvPr/>
        </p:nvSpPr>
        <p:spPr>
          <a:xfrm>
            <a:off x="1028687" y="3290023"/>
            <a:ext cx="4543425" cy="1155700"/>
          </a:xfrm>
          <a:custGeom>
            <a:rect b="b" l="l" r="r" t="t"/>
            <a:pathLst>
              <a:path extrusionOk="0" h="1155700" w="4543425">
                <a:moveTo>
                  <a:pt x="4177220" y="566013"/>
                </a:moveTo>
                <a:lnTo>
                  <a:pt x="3803993" y="0"/>
                </a:lnTo>
                <a:lnTo>
                  <a:pt x="750887" y="0"/>
                </a:lnTo>
                <a:lnTo>
                  <a:pt x="377647" y="566013"/>
                </a:lnTo>
                <a:lnTo>
                  <a:pt x="4177220" y="566013"/>
                </a:lnTo>
                <a:close/>
              </a:path>
              <a:path extrusionOk="0" h="1155700" w="4543425">
                <a:moveTo>
                  <a:pt x="4543006" y="1155204"/>
                </a:moveTo>
                <a:lnTo>
                  <a:pt x="4169765" y="589191"/>
                </a:lnTo>
                <a:lnTo>
                  <a:pt x="373240" y="589191"/>
                </a:lnTo>
                <a:lnTo>
                  <a:pt x="0" y="1155204"/>
                </a:lnTo>
                <a:lnTo>
                  <a:pt x="4543006" y="1155204"/>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40"/>
          <p:cNvSpPr txBox="1"/>
          <p:nvPr/>
        </p:nvSpPr>
        <p:spPr>
          <a:xfrm>
            <a:off x="2414537" y="3442484"/>
            <a:ext cx="1771014" cy="828040"/>
          </a:xfrm>
          <a:prstGeom prst="rect">
            <a:avLst/>
          </a:prstGeom>
          <a:noFill/>
          <a:ln>
            <a:noFill/>
          </a:ln>
        </p:spPr>
        <p:txBody>
          <a:bodyPr anchorCtr="0" anchor="t" bIns="0" lIns="0" spcFirstLastPara="1" rIns="0" wrap="square" tIns="12700">
            <a:spAutoFit/>
          </a:bodyPr>
          <a:lstStyle/>
          <a:p>
            <a:pPr indent="0" lvl="0" marL="11430" marR="0" rtl="0" algn="ctr">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Outrage sexuel</a:t>
            </a:r>
            <a:endParaRPr sz="1400">
              <a:solidFill>
                <a:schemeClr val="dk1"/>
              </a:solidFill>
              <a:latin typeface="Trebuchet MS"/>
              <a:ea typeface="Trebuchet MS"/>
              <a:cs typeface="Trebuchet MS"/>
              <a:sym typeface="Trebuchet MS"/>
            </a:endParaRPr>
          </a:p>
          <a:p>
            <a:pPr indent="0" lvl="0" marL="0" marR="0" rtl="0" algn="l">
              <a:lnSpc>
                <a:spcPct val="100000"/>
              </a:lnSpc>
              <a:spcBef>
                <a:spcPts val="55"/>
              </a:spcBef>
              <a:spcAft>
                <a:spcPts val="0"/>
              </a:spcAft>
              <a:buNone/>
            </a:pPr>
            <a:r>
              <a:t/>
            </a:r>
            <a:endParaRPr sz="2500">
              <a:solidFill>
                <a:schemeClr val="dk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Agissement sexiste</a:t>
            </a:r>
            <a:endParaRPr sz="1400">
              <a:solidFill>
                <a:schemeClr val="dk1"/>
              </a:solidFill>
              <a:latin typeface="Trebuchet MS"/>
              <a:ea typeface="Trebuchet MS"/>
              <a:cs typeface="Trebuchet MS"/>
              <a:sym typeface="Trebuchet MS"/>
            </a:endParaRPr>
          </a:p>
        </p:txBody>
      </p:sp>
      <p:sp>
        <p:nvSpPr>
          <p:cNvPr id="621" name="Google Shape;621;p40"/>
          <p:cNvSpPr/>
          <p:nvPr/>
        </p:nvSpPr>
        <p:spPr>
          <a:xfrm>
            <a:off x="1784333" y="2700837"/>
            <a:ext cx="3025140" cy="566420"/>
          </a:xfrm>
          <a:custGeom>
            <a:rect b="b" l="l" r="r" t="t"/>
            <a:pathLst>
              <a:path extrusionOk="0" h="566420" w="3025140">
                <a:moveTo>
                  <a:pt x="3024610" y="566008"/>
                </a:moveTo>
                <a:lnTo>
                  <a:pt x="0" y="566008"/>
                </a:lnTo>
                <a:lnTo>
                  <a:pt x="373230" y="0"/>
                </a:lnTo>
                <a:lnTo>
                  <a:pt x="2652460" y="0"/>
                </a:lnTo>
                <a:lnTo>
                  <a:pt x="3024610" y="564370"/>
                </a:lnTo>
                <a:lnTo>
                  <a:pt x="3024610" y="566008"/>
                </a:lnTo>
                <a:close/>
              </a:path>
            </a:pathLst>
          </a:custGeom>
          <a:solidFill>
            <a:srgbClr val="2E60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2" name="Google Shape;622;p40"/>
          <p:cNvSpPr txBox="1"/>
          <p:nvPr/>
        </p:nvSpPr>
        <p:spPr>
          <a:xfrm>
            <a:off x="2398795" y="2853301"/>
            <a:ext cx="179705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rgbClr val="FFFFFF"/>
                </a:solidFill>
                <a:latin typeface="Trebuchet MS"/>
                <a:ea typeface="Trebuchet MS"/>
                <a:cs typeface="Trebuchet MS"/>
                <a:sym typeface="Trebuchet MS"/>
              </a:rPr>
              <a:t>Harcèlement sexuel</a:t>
            </a:r>
            <a:endParaRPr sz="1400">
              <a:solidFill>
                <a:schemeClr val="dk1"/>
              </a:solidFill>
              <a:latin typeface="Trebuchet MS"/>
              <a:ea typeface="Trebuchet MS"/>
              <a:cs typeface="Trebuchet MS"/>
              <a:sym typeface="Trebuchet MS"/>
            </a:endParaRPr>
          </a:p>
        </p:txBody>
      </p:sp>
      <p:sp>
        <p:nvSpPr>
          <p:cNvPr id="623" name="Google Shape;623;p40"/>
          <p:cNvSpPr/>
          <p:nvPr/>
        </p:nvSpPr>
        <p:spPr>
          <a:xfrm>
            <a:off x="2180221" y="1028712"/>
            <a:ext cx="2259965" cy="1649095"/>
          </a:xfrm>
          <a:custGeom>
            <a:rect b="b" l="l" r="r" t="t"/>
            <a:pathLst>
              <a:path extrusionOk="0" h="1649095" w="2259965">
                <a:moveTo>
                  <a:pt x="1863026" y="1059764"/>
                </a:moveTo>
                <a:lnTo>
                  <a:pt x="1126401" y="0"/>
                </a:lnTo>
                <a:lnTo>
                  <a:pt x="389775" y="1059764"/>
                </a:lnTo>
                <a:lnTo>
                  <a:pt x="1863026" y="1059764"/>
                </a:lnTo>
                <a:close/>
              </a:path>
              <a:path extrusionOk="0" h="1649095" w="2259965">
                <a:moveTo>
                  <a:pt x="2259609" y="1648536"/>
                </a:moveTo>
                <a:lnTo>
                  <a:pt x="1886661" y="1082941"/>
                </a:lnTo>
                <a:lnTo>
                  <a:pt x="373227" y="1082941"/>
                </a:lnTo>
                <a:lnTo>
                  <a:pt x="0" y="1648955"/>
                </a:lnTo>
                <a:lnTo>
                  <a:pt x="2259609" y="1648955"/>
                </a:lnTo>
                <a:lnTo>
                  <a:pt x="2259609" y="1648536"/>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40"/>
          <p:cNvSpPr txBox="1"/>
          <p:nvPr/>
        </p:nvSpPr>
        <p:spPr>
          <a:xfrm>
            <a:off x="2475302" y="1654175"/>
            <a:ext cx="1669414" cy="848994"/>
          </a:xfrm>
          <a:prstGeom prst="rect">
            <a:avLst/>
          </a:prstGeom>
          <a:noFill/>
          <a:ln>
            <a:noFill/>
          </a:ln>
        </p:spPr>
        <p:txBody>
          <a:bodyPr anchorCtr="0" anchor="t" bIns="0" lIns="0" spcFirstLastPara="1" rIns="0" wrap="square" tIns="12700">
            <a:spAutoFit/>
          </a:bodyPr>
          <a:lstStyle/>
          <a:p>
            <a:pPr indent="0" lvl="0" marL="0" marR="0" rtl="0" algn="ctr">
              <a:lnSpc>
                <a:spcPct val="100000"/>
              </a:lnSpc>
              <a:spcBef>
                <a:spcPts val="0"/>
              </a:spcBef>
              <a:spcAft>
                <a:spcPts val="0"/>
              </a:spcAft>
              <a:buNone/>
            </a:pPr>
            <a:r>
              <a:rPr b="1" lang="en-US" sz="1200">
                <a:solidFill>
                  <a:schemeClr val="dk1"/>
                </a:solidFill>
                <a:latin typeface="Trebuchet MS"/>
                <a:ea typeface="Trebuchet MS"/>
                <a:cs typeface="Trebuchet MS"/>
                <a:sym typeface="Trebuchet MS"/>
              </a:rPr>
              <a:t>Viol</a:t>
            </a:r>
            <a:endParaRPr sz="1200">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t/>
            </a:r>
            <a:endParaRPr sz="1600">
              <a:solidFill>
                <a:schemeClr val="dk1"/>
              </a:solidFill>
              <a:latin typeface="Trebuchet MS"/>
              <a:ea typeface="Trebuchet MS"/>
              <a:cs typeface="Trebuchet MS"/>
              <a:sym typeface="Trebuchet MS"/>
            </a:endParaRPr>
          </a:p>
          <a:p>
            <a:pPr indent="0" lvl="0" marL="0" marR="0" rtl="0" algn="l">
              <a:lnSpc>
                <a:spcPct val="100000"/>
              </a:lnSpc>
              <a:spcBef>
                <a:spcPts val="50"/>
              </a:spcBef>
              <a:spcAft>
                <a:spcPts val="0"/>
              </a:spcAft>
              <a:buNone/>
            </a:pPr>
            <a:r>
              <a:t/>
            </a:r>
            <a:endParaRPr sz="1250">
              <a:solidFill>
                <a:schemeClr val="dk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Agression sexuelle</a:t>
            </a:r>
            <a:endParaRPr sz="1400">
              <a:solidFill>
                <a:schemeClr val="dk1"/>
              </a:solidFill>
              <a:latin typeface="Trebuchet MS"/>
              <a:ea typeface="Trebuchet MS"/>
              <a:cs typeface="Trebuchet MS"/>
              <a:sym typeface="Trebuchet M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41"/>
          <p:cNvSpPr/>
          <p:nvPr/>
        </p:nvSpPr>
        <p:spPr>
          <a:xfrm>
            <a:off x="1028700" y="3879205"/>
            <a:ext cx="4543425" cy="566420"/>
          </a:xfrm>
          <a:custGeom>
            <a:rect b="b" l="l" r="r" t="t"/>
            <a:pathLst>
              <a:path extrusionOk="0" h="566420" w="4543425">
                <a:moveTo>
                  <a:pt x="4542996" y="566008"/>
                </a:moveTo>
                <a:lnTo>
                  <a:pt x="0" y="566008"/>
                </a:lnTo>
                <a:lnTo>
                  <a:pt x="373230" y="0"/>
                </a:lnTo>
                <a:lnTo>
                  <a:pt x="4169765" y="0"/>
                </a:lnTo>
                <a:lnTo>
                  <a:pt x="4542996"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0" name="Google Shape;630;p41"/>
          <p:cNvSpPr txBox="1"/>
          <p:nvPr/>
        </p:nvSpPr>
        <p:spPr>
          <a:xfrm>
            <a:off x="2414537" y="4031668"/>
            <a:ext cx="17710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Agissement sexiste</a:t>
            </a:r>
            <a:endParaRPr sz="1400">
              <a:solidFill>
                <a:schemeClr val="dk1"/>
              </a:solidFill>
              <a:latin typeface="Trebuchet MS"/>
              <a:ea typeface="Trebuchet MS"/>
              <a:cs typeface="Trebuchet MS"/>
              <a:sym typeface="Trebuchet MS"/>
            </a:endParaRPr>
          </a:p>
        </p:txBody>
      </p:sp>
      <p:sp>
        <p:nvSpPr>
          <p:cNvPr id="631" name="Google Shape;631;p41"/>
          <p:cNvSpPr/>
          <p:nvPr/>
        </p:nvSpPr>
        <p:spPr>
          <a:xfrm>
            <a:off x="1406346" y="3290021"/>
            <a:ext cx="3799840" cy="566420"/>
          </a:xfrm>
          <a:custGeom>
            <a:rect b="b" l="l" r="r" t="t"/>
            <a:pathLst>
              <a:path extrusionOk="0" h="566420" w="3799840">
                <a:moveTo>
                  <a:pt x="3799570" y="566008"/>
                </a:moveTo>
                <a:lnTo>
                  <a:pt x="0" y="566008"/>
                </a:lnTo>
                <a:lnTo>
                  <a:pt x="373230" y="0"/>
                </a:lnTo>
                <a:lnTo>
                  <a:pt x="3426339" y="0"/>
                </a:lnTo>
                <a:lnTo>
                  <a:pt x="3799570"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2" name="Google Shape;632;p41"/>
          <p:cNvSpPr txBox="1"/>
          <p:nvPr/>
        </p:nvSpPr>
        <p:spPr>
          <a:xfrm>
            <a:off x="2619841" y="3442484"/>
            <a:ext cx="137287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Outrage sexuel</a:t>
            </a:r>
            <a:endParaRPr sz="1400">
              <a:solidFill>
                <a:schemeClr val="dk1"/>
              </a:solidFill>
              <a:latin typeface="Trebuchet MS"/>
              <a:ea typeface="Trebuchet MS"/>
              <a:cs typeface="Trebuchet MS"/>
              <a:sym typeface="Trebuchet MS"/>
            </a:endParaRPr>
          </a:p>
        </p:txBody>
      </p:sp>
      <p:sp>
        <p:nvSpPr>
          <p:cNvPr id="633" name="Google Shape;633;p41"/>
          <p:cNvSpPr/>
          <p:nvPr/>
        </p:nvSpPr>
        <p:spPr>
          <a:xfrm>
            <a:off x="1784333" y="2700840"/>
            <a:ext cx="3025140" cy="566420"/>
          </a:xfrm>
          <a:custGeom>
            <a:rect b="b" l="l" r="r" t="t"/>
            <a:pathLst>
              <a:path extrusionOk="0" h="566420" w="3025140">
                <a:moveTo>
                  <a:pt x="3024610" y="566008"/>
                </a:moveTo>
                <a:lnTo>
                  <a:pt x="0" y="566008"/>
                </a:lnTo>
                <a:lnTo>
                  <a:pt x="373230" y="0"/>
                </a:lnTo>
                <a:lnTo>
                  <a:pt x="2652461" y="0"/>
                </a:lnTo>
                <a:lnTo>
                  <a:pt x="3024610" y="564370"/>
                </a:lnTo>
                <a:lnTo>
                  <a:pt x="3024610" y="566008"/>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4" name="Google Shape;634;p41"/>
          <p:cNvSpPr txBox="1"/>
          <p:nvPr/>
        </p:nvSpPr>
        <p:spPr>
          <a:xfrm>
            <a:off x="2398795" y="2853304"/>
            <a:ext cx="1797050"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chemeClr val="dk1"/>
                </a:solidFill>
                <a:latin typeface="Trebuchet MS"/>
                <a:ea typeface="Trebuchet MS"/>
                <a:cs typeface="Trebuchet MS"/>
                <a:sym typeface="Trebuchet MS"/>
              </a:rPr>
              <a:t>Harcèlement sexuel</a:t>
            </a:r>
            <a:endParaRPr sz="1400">
              <a:solidFill>
                <a:schemeClr val="dk1"/>
              </a:solidFill>
              <a:latin typeface="Trebuchet MS"/>
              <a:ea typeface="Trebuchet MS"/>
              <a:cs typeface="Trebuchet MS"/>
              <a:sym typeface="Trebuchet MS"/>
            </a:endParaRPr>
          </a:p>
        </p:txBody>
      </p:sp>
      <p:sp>
        <p:nvSpPr>
          <p:cNvPr id="635" name="Google Shape;635;p41"/>
          <p:cNvSpPr/>
          <p:nvPr/>
        </p:nvSpPr>
        <p:spPr>
          <a:xfrm>
            <a:off x="2180225" y="2111653"/>
            <a:ext cx="2259965" cy="566420"/>
          </a:xfrm>
          <a:custGeom>
            <a:rect b="b" l="l" r="r" t="t"/>
            <a:pathLst>
              <a:path extrusionOk="0" h="566419" w="2259965">
                <a:moveTo>
                  <a:pt x="2259614" y="566008"/>
                </a:moveTo>
                <a:lnTo>
                  <a:pt x="0" y="566008"/>
                </a:lnTo>
                <a:lnTo>
                  <a:pt x="373230" y="0"/>
                </a:lnTo>
                <a:lnTo>
                  <a:pt x="1886661" y="0"/>
                </a:lnTo>
                <a:lnTo>
                  <a:pt x="2259614" y="565587"/>
                </a:lnTo>
                <a:lnTo>
                  <a:pt x="2259614" y="566008"/>
                </a:lnTo>
                <a:close/>
              </a:path>
            </a:pathLst>
          </a:custGeom>
          <a:solidFill>
            <a:srgbClr val="2E608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6" name="Google Shape;636;p41"/>
          <p:cNvSpPr txBox="1"/>
          <p:nvPr/>
        </p:nvSpPr>
        <p:spPr>
          <a:xfrm>
            <a:off x="2475302" y="2264117"/>
            <a:ext cx="1669414" cy="2387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400">
                <a:solidFill>
                  <a:srgbClr val="FFFFFF"/>
                </a:solidFill>
                <a:latin typeface="Trebuchet MS"/>
                <a:ea typeface="Trebuchet MS"/>
                <a:cs typeface="Trebuchet MS"/>
                <a:sym typeface="Trebuchet MS"/>
              </a:rPr>
              <a:t>Agression sexuelle</a:t>
            </a:r>
            <a:endParaRPr sz="1400">
              <a:solidFill>
                <a:schemeClr val="dk1"/>
              </a:solidFill>
              <a:latin typeface="Trebuchet MS"/>
              <a:ea typeface="Trebuchet MS"/>
              <a:cs typeface="Trebuchet MS"/>
              <a:sym typeface="Trebuchet MS"/>
            </a:endParaRPr>
          </a:p>
        </p:txBody>
      </p:sp>
      <p:sp>
        <p:nvSpPr>
          <p:cNvPr id="637" name="Google Shape;637;p41"/>
          <p:cNvSpPr/>
          <p:nvPr/>
        </p:nvSpPr>
        <p:spPr>
          <a:xfrm>
            <a:off x="2570001" y="1028700"/>
            <a:ext cx="1473835" cy="1059815"/>
          </a:xfrm>
          <a:custGeom>
            <a:rect b="b" l="l" r="r" t="t"/>
            <a:pathLst>
              <a:path extrusionOk="0" h="1059814" w="1473835">
                <a:moveTo>
                  <a:pt x="1473247" y="1059776"/>
                </a:moveTo>
                <a:lnTo>
                  <a:pt x="0" y="1059776"/>
                </a:lnTo>
                <a:lnTo>
                  <a:pt x="736624" y="0"/>
                </a:lnTo>
                <a:lnTo>
                  <a:pt x="1473247" y="1059776"/>
                </a:lnTo>
                <a:close/>
              </a:path>
            </a:pathLst>
          </a:custGeom>
          <a:solidFill>
            <a:srgbClr val="9DC1E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8" name="Google Shape;638;p41"/>
          <p:cNvSpPr txBox="1"/>
          <p:nvPr/>
        </p:nvSpPr>
        <p:spPr>
          <a:xfrm>
            <a:off x="3150530" y="1654175"/>
            <a:ext cx="312420" cy="20827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200">
                <a:solidFill>
                  <a:schemeClr val="dk1"/>
                </a:solidFill>
                <a:latin typeface="Trebuchet MS"/>
                <a:ea typeface="Trebuchet MS"/>
                <a:cs typeface="Trebuchet MS"/>
                <a:sym typeface="Trebuchet MS"/>
              </a:rPr>
              <a:t>Viol</a:t>
            </a:r>
            <a:endParaRPr sz="1200">
              <a:solidFill>
                <a:schemeClr val="dk1"/>
              </a:solidFill>
              <a:latin typeface="Trebuchet MS"/>
              <a:ea typeface="Trebuchet MS"/>
              <a:cs typeface="Trebuchet MS"/>
              <a:sym typeface="Trebuchet MS"/>
            </a:endParaRPr>
          </a:p>
        </p:txBody>
      </p:sp>
      <p:pic>
        <p:nvPicPr>
          <p:cNvPr id="639" name="Google Shape;639;p41"/>
          <p:cNvPicPr preferRelativeResize="0"/>
          <p:nvPr/>
        </p:nvPicPr>
        <p:blipFill rotWithShape="1">
          <a:blip r:embed="rId3">
            <a:alphaModFix/>
          </a:blip>
          <a:srcRect b="0" l="0" r="0" t="0"/>
          <a:stretch/>
        </p:blipFill>
        <p:spPr>
          <a:xfrm>
            <a:off x="13128225" y="4792581"/>
            <a:ext cx="4133849" cy="4467224"/>
          </a:xfrm>
          <a:prstGeom prst="rect">
            <a:avLst/>
          </a:prstGeom>
          <a:noFill/>
          <a:ln>
            <a:noFill/>
          </a:ln>
        </p:spPr>
      </p:pic>
      <p:sp>
        <p:nvSpPr>
          <p:cNvPr id="640" name="Google Shape;640;p41"/>
          <p:cNvSpPr txBox="1"/>
          <p:nvPr>
            <p:ph type="title"/>
          </p:nvPr>
        </p:nvSpPr>
        <p:spPr>
          <a:xfrm>
            <a:off x="6107058" y="1635226"/>
            <a:ext cx="11165205" cy="2463800"/>
          </a:xfrm>
          <a:prstGeom prst="rect">
            <a:avLst/>
          </a:prstGeom>
          <a:noFill/>
          <a:ln>
            <a:noFill/>
          </a:ln>
        </p:spPr>
        <p:txBody>
          <a:bodyPr anchorCtr="0" anchor="t" bIns="0" lIns="0" spcFirstLastPara="1" rIns="0" wrap="square" tIns="210800">
            <a:spAutoFit/>
          </a:bodyPr>
          <a:lstStyle/>
          <a:p>
            <a:pPr indent="0" lvl="0" marL="12700" rtl="0" algn="just">
              <a:lnSpc>
                <a:spcPct val="100000"/>
              </a:lnSpc>
              <a:spcBef>
                <a:spcPts val="0"/>
              </a:spcBef>
              <a:spcAft>
                <a:spcPts val="0"/>
              </a:spcAft>
              <a:buNone/>
            </a:pPr>
            <a:r>
              <a:rPr b="1" lang="en-US" sz="2700">
                <a:latin typeface="Trebuchet MS"/>
                <a:ea typeface="Trebuchet MS"/>
                <a:cs typeface="Trebuchet MS"/>
                <a:sym typeface="Trebuchet MS"/>
              </a:rPr>
              <a:t>Code pénal Article 222-22</a:t>
            </a:r>
            <a:endParaRPr sz="2700">
              <a:latin typeface="Trebuchet MS"/>
              <a:ea typeface="Trebuchet MS"/>
              <a:cs typeface="Trebuchet MS"/>
              <a:sym typeface="Trebuchet MS"/>
            </a:endParaRPr>
          </a:p>
          <a:p>
            <a:pPr indent="0" lvl="0" marL="12700" marR="5080" rtl="0" algn="just">
              <a:lnSpc>
                <a:spcPct val="148100"/>
              </a:lnSpc>
              <a:spcBef>
                <a:spcPts val="0"/>
              </a:spcBef>
              <a:spcAft>
                <a:spcPts val="0"/>
              </a:spcAft>
              <a:buNone/>
            </a:pPr>
            <a:r>
              <a:rPr i="1" lang="en-US" sz="2700">
                <a:latin typeface="Trebuchet MS"/>
                <a:ea typeface="Trebuchet MS"/>
                <a:cs typeface="Trebuchet MS"/>
                <a:sym typeface="Trebuchet MS"/>
              </a:rPr>
              <a:t>“Toute atteinte sexuelle commise avec violence, contrainte, menace ou  surprise. L’agression sexuelle concerne différentes parties du corps à  savoir : la bouche, les seins, le sexe, les fesses et les cuisses.”</a:t>
            </a:r>
            <a:endParaRPr sz="2700">
              <a:latin typeface="Trebuchet MS"/>
              <a:ea typeface="Trebuchet MS"/>
              <a:cs typeface="Trebuchet MS"/>
              <a:sym typeface="Trebuchet MS"/>
            </a:endParaRPr>
          </a:p>
        </p:txBody>
      </p:sp>
      <p:sp>
        <p:nvSpPr>
          <p:cNvPr id="641" name="Google Shape;641;p41"/>
          <p:cNvSpPr txBox="1"/>
          <p:nvPr/>
        </p:nvSpPr>
        <p:spPr>
          <a:xfrm>
            <a:off x="1016000" y="5952718"/>
            <a:ext cx="11165205" cy="2997200"/>
          </a:xfrm>
          <a:prstGeom prst="rect">
            <a:avLst/>
          </a:prstGeom>
          <a:noFill/>
          <a:ln>
            <a:noFill/>
          </a:ln>
        </p:spPr>
        <p:txBody>
          <a:bodyPr anchorCtr="0" anchor="t" bIns="0" lIns="0" spcFirstLastPara="1" rIns="0" wrap="square" tIns="12700">
            <a:spAutoFit/>
          </a:bodyPr>
          <a:lstStyle/>
          <a:p>
            <a:pPr indent="0" lvl="0" marL="12700" marR="0" rtl="0" algn="just">
              <a:lnSpc>
                <a:spcPct val="100000"/>
              </a:lnSpc>
              <a:spcBef>
                <a:spcPts val="0"/>
              </a:spcBef>
              <a:spcAft>
                <a:spcPts val="0"/>
              </a:spcAft>
              <a:buNone/>
            </a:pPr>
            <a:r>
              <a:rPr b="1" lang="en-US" sz="2500">
                <a:solidFill>
                  <a:schemeClr val="dk1"/>
                </a:solidFill>
                <a:latin typeface="Trebuchet MS"/>
                <a:ea typeface="Trebuchet MS"/>
                <a:cs typeface="Trebuchet MS"/>
                <a:sym typeface="Trebuchet MS"/>
              </a:rPr>
              <a:t>=&gt; Nécessite un contact physique sur des zones érogènes</a:t>
            </a:r>
            <a:endParaRPr sz="2500">
              <a:solidFill>
                <a:schemeClr val="dk1"/>
              </a:solidFill>
              <a:latin typeface="Trebuchet MS"/>
              <a:ea typeface="Trebuchet MS"/>
              <a:cs typeface="Trebuchet MS"/>
              <a:sym typeface="Trebuchet MS"/>
            </a:endParaRPr>
          </a:p>
          <a:p>
            <a:pPr indent="0" lvl="0" marL="12700" marR="0" rtl="0" algn="just">
              <a:lnSpc>
                <a:spcPct val="100000"/>
              </a:lnSpc>
              <a:spcBef>
                <a:spcPts val="2100"/>
              </a:spcBef>
              <a:spcAft>
                <a:spcPts val="0"/>
              </a:spcAft>
              <a:buNone/>
            </a:pPr>
            <a:r>
              <a:rPr lang="en-US" sz="2500">
                <a:solidFill>
                  <a:schemeClr val="dk1"/>
                </a:solidFill>
                <a:latin typeface="Trebuchet MS"/>
                <a:ea typeface="Trebuchet MS"/>
                <a:cs typeface="Trebuchet MS"/>
                <a:sym typeface="Trebuchet MS"/>
              </a:rPr>
              <a:t>Bloquer une salariée contre un mur en lui touchant les fesses.</a:t>
            </a:r>
            <a:endParaRPr sz="2500">
              <a:solidFill>
                <a:schemeClr val="dk1"/>
              </a:solidFill>
              <a:latin typeface="Trebuchet MS"/>
              <a:ea typeface="Trebuchet MS"/>
              <a:cs typeface="Trebuchet MS"/>
              <a:sym typeface="Trebuchet MS"/>
            </a:endParaRPr>
          </a:p>
          <a:p>
            <a:pPr indent="0" lvl="0" marL="12700" marR="5080" rtl="0" algn="just">
              <a:lnSpc>
                <a:spcPct val="170000"/>
              </a:lnSpc>
              <a:spcBef>
                <a:spcPts val="0"/>
              </a:spcBef>
              <a:spcAft>
                <a:spcPts val="0"/>
              </a:spcAft>
              <a:buNone/>
            </a:pPr>
            <a:r>
              <a:rPr lang="en-US" sz="2500">
                <a:solidFill>
                  <a:schemeClr val="dk1"/>
                </a:solidFill>
                <a:latin typeface="Trebuchet MS"/>
                <a:ea typeface="Trebuchet MS"/>
                <a:cs typeface="Trebuchet MS"/>
                <a:sym typeface="Trebuchet MS"/>
              </a:rPr>
              <a:t>De même, toucher les seins, les cuisses, le sexe, ou embrasser sur la  bouche par surprise, menace, violence ou contrainte constitue une  agression sexuelle.</a:t>
            </a:r>
            <a:endParaRPr sz="2500">
              <a:solidFill>
                <a:schemeClr val="dk1"/>
              </a:solidFill>
              <a:latin typeface="Trebuchet MS"/>
              <a:ea typeface="Trebuchet MS"/>
              <a:cs typeface="Trebuchet MS"/>
              <a:sym typeface="Trebuchet MS"/>
            </a:endParaRPr>
          </a:p>
        </p:txBody>
      </p:sp>
      <p:sp>
        <p:nvSpPr>
          <p:cNvPr id="642" name="Google Shape;642;p41"/>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3" name="Google Shape;643;p41"/>
          <p:cNvSpPr txBox="1"/>
          <p:nvPr/>
        </p:nvSpPr>
        <p:spPr>
          <a:xfrm>
            <a:off x="94753" y="168370"/>
            <a:ext cx="8341359"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différents degrés</a:t>
            </a:r>
            <a:endParaRPr sz="2100">
              <a:solidFill>
                <a:schemeClr val="dk1"/>
              </a:solidFill>
              <a:latin typeface="Trebuchet MS"/>
              <a:ea typeface="Trebuchet MS"/>
              <a:cs typeface="Trebuchet MS"/>
              <a:sym typeface="Trebuchet M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42"/>
          <p:cNvSpPr/>
          <p:nvPr/>
        </p:nvSpPr>
        <p:spPr>
          <a:xfrm>
            <a:off x="13446945" y="5175992"/>
            <a:ext cx="3217545" cy="2641600"/>
          </a:xfrm>
          <a:custGeom>
            <a:rect b="b" l="l" r="r" t="t"/>
            <a:pathLst>
              <a:path extrusionOk="0" h="2641600" w="3217544">
                <a:moveTo>
                  <a:pt x="1608534" y="2641183"/>
                </a:moveTo>
                <a:lnTo>
                  <a:pt x="0" y="2111784"/>
                </a:lnTo>
                <a:lnTo>
                  <a:pt x="0" y="0"/>
                </a:lnTo>
                <a:lnTo>
                  <a:pt x="3217068" y="0"/>
                </a:lnTo>
                <a:lnTo>
                  <a:pt x="3217068" y="2111784"/>
                </a:lnTo>
                <a:lnTo>
                  <a:pt x="1608534" y="2641183"/>
                </a:lnTo>
                <a:close/>
              </a:path>
            </a:pathLst>
          </a:custGeom>
          <a:solidFill>
            <a:srgbClr val="E9423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9" name="Google Shape;649;p42"/>
          <p:cNvSpPr txBox="1"/>
          <p:nvPr/>
        </p:nvSpPr>
        <p:spPr>
          <a:xfrm>
            <a:off x="13500025" y="5400141"/>
            <a:ext cx="3038475" cy="1587500"/>
          </a:xfrm>
          <a:prstGeom prst="rect">
            <a:avLst/>
          </a:prstGeom>
          <a:noFill/>
          <a:ln>
            <a:noFill/>
          </a:ln>
        </p:spPr>
        <p:txBody>
          <a:bodyPr anchorCtr="0" anchor="t" bIns="0" lIns="0" spcFirstLastPara="1" rIns="0" wrap="square" tIns="67925">
            <a:spAutoFit/>
          </a:bodyPr>
          <a:lstStyle/>
          <a:p>
            <a:pPr indent="0" lvl="0" marL="72390" marR="0" rtl="0" algn="ctr">
              <a:lnSpc>
                <a:spcPct val="100000"/>
              </a:lnSpc>
              <a:spcBef>
                <a:spcPts val="0"/>
              </a:spcBef>
              <a:spcAft>
                <a:spcPts val="0"/>
              </a:spcAft>
              <a:buNone/>
            </a:pPr>
            <a:r>
              <a:rPr lang="en-US" sz="2200">
                <a:solidFill>
                  <a:srgbClr val="FDFDFD"/>
                </a:solidFill>
                <a:latin typeface="Tahoma"/>
                <a:ea typeface="Tahoma"/>
                <a:cs typeface="Tahoma"/>
                <a:sym typeface="Tahoma"/>
              </a:rPr>
              <a:t>Jusqu’à</a:t>
            </a:r>
            <a:endParaRPr sz="2200">
              <a:solidFill>
                <a:schemeClr val="dk1"/>
              </a:solidFill>
              <a:latin typeface="Tahoma"/>
              <a:ea typeface="Tahoma"/>
              <a:cs typeface="Tahoma"/>
              <a:sym typeface="Tahoma"/>
            </a:endParaRPr>
          </a:p>
          <a:p>
            <a:pPr indent="72390" lvl="0" marL="12700" marR="5080" rtl="0" algn="ctr">
              <a:lnSpc>
                <a:spcPct val="116500"/>
              </a:lnSpc>
              <a:spcBef>
                <a:spcPts val="0"/>
              </a:spcBef>
              <a:spcAft>
                <a:spcPts val="0"/>
              </a:spcAft>
              <a:buNone/>
            </a:pPr>
            <a:r>
              <a:rPr b="1" lang="en-US" sz="2200">
                <a:solidFill>
                  <a:srgbClr val="FDFDFD"/>
                </a:solidFill>
                <a:latin typeface="Trebuchet MS"/>
                <a:ea typeface="Trebuchet MS"/>
                <a:cs typeface="Trebuchet MS"/>
                <a:sym typeface="Trebuchet MS"/>
              </a:rPr>
              <a:t>5 ans  d’emprisonnement et  75 000 € d’amende</a:t>
            </a:r>
            <a:endParaRPr sz="2200">
              <a:solidFill>
                <a:schemeClr val="dk1"/>
              </a:solidFill>
              <a:latin typeface="Trebuchet MS"/>
              <a:ea typeface="Trebuchet MS"/>
              <a:cs typeface="Trebuchet MS"/>
              <a:sym typeface="Trebuchet MS"/>
            </a:endParaRPr>
          </a:p>
        </p:txBody>
      </p:sp>
      <p:sp>
        <p:nvSpPr>
          <p:cNvPr id="650" name="Google Shape;650;p42"/>
          <p:cNvSpPr/>
          <p:nvPr/>
        </p:nvSpPr>
        <p:spPr>
          <a:xfrm>
            <a:off x="13446943" y="2610027"/>
            <a:ext cx="3216910" cy="1370330"/>
          </a:xfrm>
          <a:custGeom>
            <a:rect b="b" l="l" r="r" t="t"/>
            <a:pathLst>
              <a:path extrusionOk="0" h="1370329" w="3216909">
                <a:moveTo>
                  <a:pt x="3036101" y="1370126"/>
                </a:moveTo>
                <a:lnTo>
                  <a:pt x="180966" y="1370126"/>
                </a:lnTo>
                <a:lnTo>
                  <a:pt x="145503" y="1366618"/>
                </a:lnTo>
                <a:lnTo>
                  <a:pt x="80569" y="1339721"/>
                </a:lnTo>
                <a:lnTo>
                  <a:pt x="30405" y="1289557"/>
                </a:lnTo>
                <a:lnTo>
                  <a:pt x="3509" y="1224623"/>
                </a:lnTo>
                <a:lnTo>
                  <a:pt x="0" y="1189152"/>
                </a:lnTo>
                <a:lnTo>
                  <a:pt x="0" y="180974"/>
                </a:lnTo>
                <a:lnTo>
                  <a:pt x="13775" y="111718"/>
                </a:lnTo>
                <a:lnTo>
                  <a:pt x="53006" y="53006"/>
                </a:lnTo>
                <a:lnTo>
                  <a:pt x="111718" y="13775"/>
                </a:lnTo>
                <a:lnTo>
                  <a:pt x="180974" y="0"/>
                </a:lnTo>
                <a:lnTo>
                  <a:pt x="3036093" y="0"/>
                </a:lnTo>
                <a:lnTo>
                  <a:pt x="3071564" y="3509"/>
                </a:lnTo>
                <a:lnTo>
                  <a:pt x="3136497" y="30405"/>
                </a:lnTo>
                <a:lnTo>
                  <a:pt x="3186661" y="80570"/>
                </a:lnTo>
                <a:lnTo>
                  <a:pt x="3213558" y="145503"/>
                </a:lnTo>
                <a:lnTo>
                  <a:pt x="3216588" y="176127"/>
                </a:lnTo>
                <a:lnTo>
                  <a:pt x="3216588" y="1193999"/>
                </a:lnTo>
                <a:lnTo>
                  <a:pt x="3203292" y="1258408"/>
                </a:lnTo>
                <a:lnTo>
                  <a:pt x="3164061" y="1317121"/>
                </a:lnTo>
                <a:lnTo>
                  <a:pt x="3105348" y="1356351"/>
                </a:lnTo>
                <a:lnTo>
                  <a:pt x="3036101" y="1370126"/>
                </a:lnTo>
                <a:close/>
              </a:path>
            </a:pathLst>
          </a:custGeom>
          <a:solidFill>
            <a:srgbClr val="A6A6A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51" name="Google Shape;651;p42"/>
          <p:cNvGrpSpPr/>
          <p:nvPr/>
        </p:nvGrpSpPr>
        <p:grpSpPr>
          <a:xfrm>
            <a:off x="7897261" y="708188"/>
            <a:ext cx="4825573" cy="3272169"/>
            <a:chOff x="7897261" y="708188"/>
            <a:chExt cx="4825573" cy="3272169"/>
          </a:xfrm>
        </p:grpSpPr>
        <p:pic>
          <p:nvPicPr>
            <p:cNvPr id="652" name="Google Shape;652;p42"/>
            <p:cNvPicPr preferRelativeResize="0"/>
            <p:nvPr/>
          </p:nvPicPr>
          <p:blipFill rotWithShape="1">
            <a:blip r:embed="rId3">
              <a:alphaModFix/>
            </a:blip>
            <a:srcRect b="0" l="0" r="0" t="0"/>
            <a:stretch/>
          </p:blipFill>
          <p:spPr>
            <a:xfrm>
              <a:off x="7897261" y="708188"/>
              <a:ext cx="2495549" cy="1904999"/>
            </a:xfrm>
            <a:prstGeom prst="rect">
              <a:avLst/>
            </a:prstGeom>
            <a:noFill/>
            <a:ln>
              <a:noFill/>
            </a:ln>
          </p:spPr>
        </p:pic>
        <p:sp>
          <p:nvSpPr>
            <p:cNvPr id="653" name="Google Shape;653;p42"/>
            <p:cNvSpPr/>
            <p:nvPr/>
          </p:nvSpPr>
          <p:spPr>
            <a:xfrm>
              <a:off x="9505924" y="2610027"/>
              <a:ext cx="3216910" cy="1370330"/>
            </a:xfrm>
            <a:custGeom>
              <a:rect b="b" l="l" r="r" t="t"/>
              <a:pathLst>
                <a:path extrusionOk="0" h="1370329" w="3216909">
                  <a:moveTo>
                    <a:pt x="3036101" y="1370126"/>
                  </a:moveTo>
                  <a:lnTo>
                    <a:pt x="180966" y="1370126"/>
                  </a:lnTo>
                  <a:lnTo>
                    <a:pt x="145503" y="1366618"/>
                  </a:lnTo>
                  <a:lnTo>
                    <a:pt x="80569" y="1339721"/>
                  </a:lnTo>
                  <a:lnTo>
                    <a:pt x="30405" y="1289557"/>
                  </a:lnTo>
                  <a:lnTo>
                    <a:pt x="3509" y="1224623"/>
                  </a:lnTo>
                  <a:lnTo>
                    <a:pt x="0" y="1189153"/>
                  </a:lnTo>
                  <a:lnTo>
                    <a:pt x="0" y="180973"/>
                  </a:lnTo>
                  <a:lnTo>
                    <a:pt x="13775" y="111718"/>
                  </a:lnTo>
                  <a:lnTo>
                    <a:pt x="53006" y="53006"/>
                  </a:lnTo>
                  <a:lnTo>
                    <a:pt x="111718" y="13775"/>
                  </a:lnTo>
                  <a:lnTo>
                    <a:pt x="180974" y="0"/>
                  </a:lnTo>
                  <a:lnTo>
                    <a:pt x="3036093" y="0"/>
                  </a:lnTo>
                  <a:lnTo>
                    <a:pt x="3071564" y="3509"/>
                  </a:lnTo>
                  <a:lnTo>
                    <a:pt x="3136497" y="30405"/>
                  </a:lnTo>
                  <a:lnTo>
                    <a:pt x="3186661" y="80570"/>
                  </a:lnTo>
                  <a:lnTo>
                    <a:pt x="3213558" y="145503"/>
                  </a:lnTo>
                  <a:lnTo>
                    <a:pt x="3216588" y="176129"/>
                  </a:lnTo>
                  <a:lnTo>
                    <a:pt x="3216588" y="1193998"/>
                  </a:lnTo>
                  <a:lnTo>
                    <a:pt x="3203291" y="1258408"/>
                  </a:lnTo>
                  <a:lnTo>
                    <a:pt x="3164061" y="1317121"/>
                  </a:lnTo>
                  <a:lnTo>
                    <a:pt x="3105348" y="1356351"/>
                  </a:lnTo>
                  <a:lnTo>
                    <a:pt x="3036101" y="1370126"/>
                  </a:lnTo>
                  <a:close/>
                </a:path>
              </a:pathLst>
            </a:custGeom>
            <a:solidFill>
              <a:srgbClr val="D8696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54" name="Google Shape;654;p42"/>
          <p:cNvSpPr txBox="1"/>
          <p:nvPr/>
        </p:nvSpPr>
        <p:spPr>
          <a:xfrm>
            <a:off x="14145046" y="2718598"/>
            <a:ext cx="1821180" cy="1054100"/>
          </a:xfrm>
          <a:prstGeom prst="rect">
            <a:avLst/>
          </a:prstGeom>
          <a:noFill/>
          <a:ln>
            <a:noFill/>
          </a:ln>
        </p:spPr>
        <p:txBody>
          <a:bodyPr anchorCtr="0" anchor="t" bIns="0" lIns="0" spcFirstLastPara="1" rIns="0" wrap="square" tIns="12700">
            <a:spAutoFit/>
          </a:bodyPr>
          <a:lstStyle/>
          <a:p>
            <a:pPr indent="-140335" lvl="0" marL="152400" marR="5080" rtl="0" algn="l">
              <a:lnSpc>
                <a:spcPct val="116399"/>
              </a:lnSpc>
              <a:spcBef>
                <a:spcPts val="0"/>
              </a:spcBef>
              <a:spcAft>
                <a:spcPts val="0"/>
              </a:spcAft>
              <a:buNone/>
            </a:pPr>
            <a:r>
              <a:rPr b="1" lang="en-US" sz="2900">
                <a:solidFill>
                  <a:srgbClr val="FFFFFF"/>
                </a:solidFill>
                <a:latin typeface="Trebuchet MS"/>
                <a:ea typeface="Trebuchet MS"/>
                <a:cs typeface="Trebuchet MS"/>
                <a:sym typeface="Trebuchet MS"/>
              </a:rPr>
              <a:t>Agression  sexuelle</a:t>
            </a:r>
            <a:endParaRPr sz="2900">
              <a:solidFill>
                <a:schemeClr val="dk1"/>
              </a:solidFill>
              <a:latin typeface="Trebuchet MS"/>
              <a:ea typeface="Trebuchet MS"/>
              <a:cs typeface="Trebuchet MS"/>
              <a:sym typeface="Trebuchet MS"/>
            </a:endParaRPr>
          </a:p>
        </p:txBody>
      </p:sp>
      <p:sp>
        <p:nvSpPr>
          <p:cNvPr id="655" name="Google Shape;655;p42"/>
          <p:cNvSpPr txBox="1"/>
          <p:nvPr/>
        </p:nvSpPr>
        <p:spPr>
          <a:xfrm>
            <a:off x="9907115" y="2718598"/>
            <a:ext cx="2414905" cy="1054100"/>
          </a:xfrm>
          <a:prstGeom prst="rect">
            <a:avLst/>
          </a:prstGeom>
          <a:noFill/>
          <a:ln>
            <a:noFill/>
          </a:ln>
        </p:spPr>
        <p:txBody>
          <a:bodyPr anchorCtr="0" anchor="t" bIns="0" lIns="0" spcFirstLastPara="1" rIns="0" wrap="square" tIns="12700">
            <a:spAutoFit/>
          </a:bodyPr>
          <a:lstStyle/>
          <a:p>
            <a:pPr indent="-601980" lvl="0" marL="614045" marR="5080" rtl="0" algn="l">
              <a:lnSpc>
                <a:spcPct val="116399"/>
              </a:lnSpc>
              <a:spcBef>
                <a:spcPts val="0"/>
              </a:spcBef>
              <a:spcAft>
                <a:spcPts val="0"/>
              </a:spcAft>
              <a:buNone/>
            </a:pPr>
            <a:r>
              <a:rPr b="1" lang="en-US" sz="2900">
                <a:solidFill>
                  <a:srgbClr val="FFFFFF"/>
                </a:solidFill>
                <a:latin typeface="Trebuchet MS"/>
                <a:ea typeface="Trebuchet MS"/>
                <a:cs typeface="Trebuchet MS"/>
                <a:sym typeface="Trebuchet MS"/>
              </a:rPr>
              <a:t>Harcèlement  sexuel</a:t>
            </a:r>
            <a:endParaRPr sz="2900">
              <a:solidFill>
                <a:schemeClr val="dk1"/>
              </a:solidFill>
              <a:latin typeface="Trebuchet MS"/>
              <a:ea typeface="Trebuchet MS"/>
              <a:cs typeface="Trebuchet MS"/>
              <a:sym typeface="Trebuchet MS"/>
            </a:endParaRPr>
          </a:p>
        </p:txBody>
      </p:sp>
      <p:sp>
        <p:nvSpPr>
          <p:cNvPr id="656" name="Google Shape;656;p42"/>
          <p:cNvSpPr/>
          <p:nvPr/>
        </p:nvSpPr>
        <p:spPr>
          <a:xfrm>
            <a:off x="14572550" y="3980153"/>
            <a:ext cx="966469" cy="966469"/>
          </a:xfrm>
          <a:custGeom>
            <a:rect b="b" l="l" r="r" t="t"/>
            <a:pathLst>
              <a:path extrusionOk="0" h="966470" w="966469">
                <a:moveTo>
                  <a:pt x="724391" y="482926"/>
                </a:moveTo>
                <a:lnTo>
                  <a:pt x="241463" y="482926"/>
                </a:lnTo>
                <a:lnTo>
                  <a:pt x="241463" y="0"/>
                </a:lnTo>
                <a:lnTo>
                  <a:pt x="724391" y="0"/>
                </a:lnTo>
                <a:lnTo>
                  <a:pt x="724391" y="482926"/>
                </a:lnTo>
                <a:close/>
              </a:path>
              <a:path extrusionOk="0" h="966470" w="966469">
                <a:moveTo>
                  <a:pt x="482926" y="965853"/>
                </a:moveTo>
                <a:lnTo>
                  <a:pt x="0" y="482926"/>
                </a:lnTo>
                <a:lnTo>
                  <a:pt x="965853" y="482926"/>
                </a:lnTo>
                <a:lnTo>
                  <a:pt x="482926" y="965853"/>
                </a:lnTo>
                <a:close/>
              </a:path>
            </a:pathLst>
          </a:custGeom>
          <a:solidFill>
            <a:srgbClr val="D8696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p42"/>
          <p:cNvSpPr/>
          <p:nvPr/>
        </p:nvSpPr>
        <p:spPr>
          <a:xfrm>
            <a:off x="9505925" y="5175992"/>
            <a:ext cx="3217545" cy="2641600"/>
          </a:xfrm>
          <a:custGeom>
            <a:rect b="b" l="l" r="r" t="t"/>
            <a:pathLst>
              <a:path extrusionOk="0" h="2641600" w="3217545">
                <a:moveTo>
                  <a:pt x="1608534" y="2641183"/>
                </a:moveTo>
                <a:lnTo>
                  <a:pt x="0" y="2111784"/>
                </a:lnTo>
                <a:lnTo>
                  <a:pt x="0" y="0"/>
                </a:lnTo>
                <a:lnTo>
                  <a:pt x="3217068" y="0"/>
                </a:lnTo>
                <a:lnTo>
                  <a:pt x="3217068" y="2111784"/>
                </a:lnTo>
                <a:lnTo>
                  <a:pt x="1608534" y="2641183"/>
                </a:lnTo>
                <a:close/>
              </a:path>
            </a:pathLst>
          </a:custGeom>
          <a:solidFill>
            <a:srgbClr val="E9423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8" name="Google Shape;658;p42"/>
          <p:cNvSpPr txBox="1"/>
          <p:nvPr/>
        </p:nvSpPr>
        <p:spPr>
          <a:xfrm>
            <a:off x="9559006" y="5400141"/>
            <a:ext cx="3038475" cy="1587500"/>
          </a:xfrm>
          <a:prstGeom prst="rect">
            <a:avLst/>
          </a:prstGeom>
          <a:noFill/>
          <a:ln>
            <a:noFill/>
          </a:ln>
        </p:spPr>
        <p:txBody>
          <a:bodyPr anchorCtr="0" anchor="t" bIns="0" lIns="0" spcFirstLastPara="1" rIns="0" wrap="square" tIns="67925">
            <a:spAutoFit/>
          </a:bodyPr>
          <a:lstStyle/>
          <a:p>
            <a:pPr indent="0" lvl="0" marL="72390" marR="0" rtl="0" algn="ctr">
              <a:lnSpc>
                <a:spcPct val="100000"/>
              </a:lnSpc>
              <a:spcBef>
                <a:spcPts val="0"/>
              </a:spcBef>
              <a:spcAft>
                <a:spcPts val="0"/>
              </a:spcAft>
              <a:buNone/>
            </a:pPr>
            <a:r>
              <a:rPr lang="en-US" sz="2200">
                <a:solidFill>
                  <a:srgbClr val="FDFDFD"/>
                </a:solidFill>
                <a:latin typeface="Tahoma"/>
                <a:ea typeface="Tahoma"/>
                <a:cs typeface="Tahoma"/>
                <a:sym typeface="Tahoma"/>
              </a:rPr>
              <a:t>Jusqu’à</a:t>
            </a:r>
            <a:endParaRPr sz="2200">
              <a:solidFill>
                <a:schemeClr val="dk1"/>
              </a:solidFill>
              <a:latin typeface="Tahoma"/>
              <a:ea typeface="Tahoma"/>
              <a:cs typeface="Tahoma"/>
              <a:sym typeface="Tahoma"/>
            </a:endParaRPr>
          </a:p>
          <a:p>
            <a:pPr indent="1144270" lvl="0" marL="12700" marR="5080" rtl="0" algn="l">
              <a:lnSpc>
                <a:spcPct val="116500"/>
              </a:lnSpc>
              <a:spcBef>
                <a:spcPts val="0"/>
              </a:spcBef>
              <a:spcAft>
                <a:spcPts val="0"/>
              </a:spcAft>
              <a:buNone/>
            </a:pPr>
            <a:r>
              <a:rPr b="1" lang="en-US" sz="2200">
                <a:solidFill>
                  <a:srgbClr val="FDFDFD"/>
                </a:solidFill>
                <a:latin typeface="Trebuchet MS"/>
                <a:ea typeface="Trebuchet MS"/>
                <a:cs typeface="Trebuchet MS"/>
                <a:sym typeface="Trebuchet MS"/>
              </a:rPr>
              <a:t>2	ans  d’emprisonnement et</a:t>
            </a:r>
            <a:endParaRPr sz="2200">
              <a:solidFill>
                <a:schemeClr val="dk1"/>
              </a:solidFill>
              <a:latin typeface="Trebuchet MS"/>
              <a:ea typeface="Trebuchet MS"/>
              <a:cs typeface="Trebuchet MS"/>
              <a:sym typeface="Trebuchet MS"/>
            </a:endParaRPr>
          </a:p>
          <a:p>
            <a:pPr indent="0" lvl="0" marL="282575" marR="0" rtl="0" algn="l">
              <a:lnSpc>
                <a:spcPct val="100000"/>
              </a:lnSpc>
              <a:spcBef>
                <a:spcPts val="434"/>
              </a:spcBef>
              <a:spcAft>
                <a:spcPts val="0"/>
              </a:spcAft>
              <a:buNone/>
            </a:pPr>
            <a:r>
              <a:rPr b="1" lang="en-US" sz="2200">
                <a:solidFill>
                  <a:srgbClr val="FDFDFD"/>
                </a:solidFill>
                <a:latin typeface="Trebuchet MS"/>
                <a:ea typeface="Trebuchet MS"/>
                <a:cs typeface="Trebuchet MS"/>
                <a:sym typeface="Trebuchet MS"/>
              </a:rPr>
              <a:t>30 000 € d’amende</a:t>
            </a:r>
            <a:endParaRPr sz="2200">
              <a:solidFill>
                <a:schemeClr val="dk1"/>
              </a:solidFill>
              <a:latin typeface="Trebuchet MS"/>
              <a:ea typeface="Trebuchet MS"/>
              <a:cs typeface="Trebuchet MS"/>
              <a:sym typeface="Trebuchet MS"/>
            </a:endParaRPr>
          </a:p>
        </p:txBody>
      </p:sp>
      <p:sp>
        <p:nvSpPr>
          <p:cNvPr id="659" name="Google Shape;659;p42"/>
          <p:cNvSpPr/>
          <p:nvPr/>
        </p:nvSpPr>
        <p:spPr>
          <a:xfrm>
            <a:off x="1623987" y="2610027"/>
            <a:ext cx="3216910" cy="1370330"/>
          </a:xfrm>
          <a:custGeom>
            <a:rect b="b" l="l" r="r" t="t"/>
            <a:pathLst>
              <a:path extrusionOk="0" h="1370329" w="3216910">
                <a:moveTo>
                  <a:pt x="3036101" y="1370126"/>
                </a:moveTo>
                <a:lnTo>
                  <a:pt x="180966" y="1370126"/>
                </a:lnTo>
                <a:lnTo>
                  <a:pt x="145503" y="1366618"/>
                </a:lnTo>
                <a:lnTo>
                  <a:pt x="80570" y="1339721"/>
                </a:lnTo>
                <a:lnTo>
                  <a:pt x="30405" y="1289557"/>
                </a:lnTo>
                <a:lnTo>
                  <a:pt x="3509" y="1224623"/>
                </a:lnTo>
                <a:lnTo>
                  <a:pt x="0" y="1189152"/>
                </a:lnTo>
                <a:lnTo>
                  <a:pt x="0" y="180974"/>
                </a:lnTo>
                <a:lnTo>
                  <a:pt x="13775" y="111718"/>
                </a:lnTo>
                <a:lnTo>
                  <a:pt x="53006" y="53006"/>
                </a:lnTo>
                <a:lnTo>
                  <a:pt x="111718" y="13775"/>
                </a:lnTo>
                <a:lnTo>
                  <a:pt x="180974" y="0"/>
                </a:lnTo>
                <a:lnTo>
                  <a:pt x="3036093" y="0"/>
                </a:lnTo>
                <a:lnTo>
                  <a:pt x="3071564" y="3509"/>
                </a:lnTo>
                <a:lnTo>
                  <a:pt x="3136498" y="30405"/>
                </a:lnTo>
                <a:lnTo>
                  <a:pt x="3186662" y="80570"/>
                </a:lnTo>
                <a:lnTo>
                  <a:pt x="3213558" y="145503"/>
                </a:lnTo>
                <a:lnTo>
                  <a:pt x="3216588" y="176130"/>
                </a:lnTo>
                <a:lnTo>
                  <a:pt x="3216588" y="1193997"/>
                </a:lnTo>
                <a:lnTo>
                  <a:pt x="3203292" y="1258408"/>
                </a:lnTo>
                <a:lnTo>
                  <a:pt x="3164061" y="1317121"/>
                </a:lnTo>
                <a:lnTo>
                  <a:pt x="3105349" y="1356351"/>
                </a:lnTo>
                <a:lnTo>
                  <a:pt x="3036101" y="1370126"/>
                </a:lnTo>
                <a:close/>
              </a:path>
            </a:pathLst>
          </a:custGeom>
          <a:solidFill>
            <a:srgbClr val="5C77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60" name="Google Shape;660;p42"/>
          <p:cNvGrpSpPr/>
          <p:nvPr/>
        </p:nvGrpSpPr>
        <p:grpSpPr>
          <a:xfrm>
            <a:off x="5564955" y="2610027"/>
            <a:ext cx="6032888" cy="2336596"/>
            <a:chOff x="5564955" y="2610027"/>
            <a:chExt cx="6032888" cy="2336596"/>
          </a:xfrm>
        </p:grpSpPr>
        <p:sp>
          <p:nvSpPr>
            <p:cNvPr id="661" name="Google Shape;661;p42"/>
            <p:cNvSpPr/>
            <p:nvPr/>
          </p:nvSpPr>
          <p:spPr>
            <a:xfrm>
              <a:off x="6690563" y="3980154"/>
              <a:ext cx="4907280" cy="966469"/>
            </a:xfrm>
            <a:custGeom>
              <a:rect b="b" l="l" r="r" t="t"/>
              <a:pathLst>
                <a:path extrusionOk="0" h="966470" w="4907280">
                  <a:moveTo>
                    <a:pt x="965847" y="482930"/>
                  </a:moveTo>
                  <a:lnTo>
                    <a:pt x="724382" y="482930"/>
                  </a:lnTo>
                  <a:lnTo>
                    <a:pt x="724382" y="0"/>
                  </a:lnTo>
                  <a:lnTo>
                    <a:pt x="241452" y="0"/>
                  </a:lnTo>
                  <a:lnTo>
                    <a:pt x="241452" y="482930"/>
                  </a:lnTo>
                  <a:lnTo>
                    <a:pt x="0" y="482930"/>
                  </a:lnTo>
                  <a:lnTo>
                    <a:pt x="482917" y="965860"/>
                  </a:lnTo>
                  <a:lnTo>
                    <a:pt x="965847" y="482930"/>
                  </a:lnTo>
                  <a:close/>
                </a:path>
                <a:path extrusionOk="0" h="966470" w="4907280">
                  <a:moveTo>
                    <a:pt x="4906810" y="482930"/>
                  </a:moveTo>
                  <a:lnTo>
                    <a:pt x="4665357" y="482930"/>
                  </a:lnTo>
                  <a:lnTo>
                    <a:pt x="4665357" y="0"/>
                  </a:lnTo>
                  <a:lnTo>
                    <a:pt x="4182427" y="0"/>
                  </a:lnTo>
                  <a:lnTo>
                    <a:pt x="4182427" y="482930"/>
                  </a:lnTo>
                  <a:lnTo>
                    <a:pt x="3940962" y="482930"/>
                  </a:lnTo>
                  <a:lnTo>
                    <a:pt x="4423892" y="965860"/>
                  </a:lnTo>
                  <a:lnTo>
                    <a:pt x="4906810" y="482930"/>
                  </a:lnTo>
                  <a:close/>
                </a:path>
              </a:pathLst>
            </a:custGeom>
            <a:solidFill>
              <a:srgbClr val="D8696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2" name="Google Shape;662;p42"/>
            <p:cNvSpPr/>
            <p:nvPr/>
          </p:nvSpPr>
          <p:spPr>
            <a:xfrm>
              <a:off x="5564955" y="2610027"/>
              <a:ext cx="3216910" cy="1370330"/>
            </a:xfrm>
            <a:custGeom>
              <a:rect b="b" l="l" r="r" t="t"/>
              <a:pathLst>
                <a:path extrusionOk="0" h="1370329" w="3216909">
                  <a:moveTo>
                    <a:pt x="3036101" y="1370126"/>
                  </a:moveTo>
                  <a:lnTo>
                    <a:pt x="180966" y="1370126"/>
                  </a:lnTo>
                  <a:lnTo>
                    <a:pt x="145503" y="1366618"/>
                  </a:lnTo>
                  <a:lnTo>
                    <a:pt x="80569" y="1339721"/>
                  </a:lnTo>
                  <a:lnTo>
                    <a:pt x="30405" y="1289557"/>
                  </a:lnTo>
                  <a:lnTo>
                    <a:pt x="3509" y="1224623"/>
                  </a:lnTo>
                  <a:lnTo>
                    <a:pt x="0" y="1189153"/>
                  </a:lnTo>
                  <a:lnTo>
                    <a:pt x="0" y="180973"/>
                  </a:lnTo>
                  <a:lnTo>
                    <a:pt x="13775" y="111718"/>
                  </a:lnTo>
                  <a:lnTo>
                    <a:pt x="53006" y="53006"/>
                  </a:lnTo>
                  <a:lnTo>
                    <a:pt x="111718" y="13775"/>
                  </a:lnTo>
                  <a:lnTo>
                    <a:pt x="180974" y="0"/>
                  </a:lnTo>
                  <a:lnTo>
                    <a:pt x="3036093" y="0"/>
                  </a:lnTo>
                  <a:lnTo>
                    <a:pt x="3071564" y="3509"/>
                  </a:lnTo>
                  <a:lnTo>
                    <a:pt x="3136498" y="30405"/>
                  </a:lnTo>
                  <a:lnTo>
                    <a:pt x="3186662" y="80570"/>
                  </a:lnTo>
                  <a:lnTo>
                    <a:pt x="3213558" y="145503"/>
                  </a:lnTo>
                  <a:lnTo>
                    <a:pt x="3216588" y="176129"/>
                  </a:lnTo>
                  <a:lnTo>
                    <a:pt x="3216588" y="1193998"/>
                  </a:lnTo>
                  <a:lnTo>
                    <a:pt x="3203292" y="1258408"/>
                  </a:lnTo>
                  <a:lnTo>
                    <a:pt x="3164062" y="1317121"/>
                  </a:lnTo>
                  <a:lnTo>
                    <a:pt x="3105349" y="1356351"/>
                  </a:lnTo>
                  <a:lnTo>
                    <a:pt x="3036101" y="1370126"/>
                  </a:lnTo>
                  <a:close/>
                </a:path>
              </a:pathLst>
            </a:custGeom>
            <a:solidFill>
              <a:srgbClr val="56B4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63" name="Google Shape;663;p42"/>
          <p:cNvSpPr txBox="1"/>
          <p:nvPr>
            <p:ph type="title"/>
          </p:nvPr>
        </p:nvSpPr>
        <p:spPr>
          <a:xfrm>
            <a:off x="2150194" y="2718598"/>
            <a:ext cx="2164715" cy="1054100"/>
          </a:xfrm>
          <a:prstGeom prst="rect">
            <a:avLst/>
          </a:prstGeom>
          <a:noFill/>
          <a:ln>
            <a:noFill/>
          </a:ln>
        </p:spPr>
        <p:txBody>
          <a:bodyPr anchorCtr="0" anchor="t" bIns="0" lIns="0" spcFirstLastPara="1" rIns="0" wrap="square" tIns="12700">
            <a:spAutoFit/>
          </a:bodyPr>
          <a:lstStyle/>
          <a:p>
            <a:pPr indent="-426720" lvl="0" marL="438784" marR="5080" rtl="0" algn="l">
              <a:lnSpc>
                <a:spcPct val="116399"/>
              </a:lnSpc>
              <a:spcBef>
                <a:spcPts val="0"/>
              </a:spcBef>
              <a:spcAft>
                <a:spcPts val="0"/>
              </a:spcAft>
              <a:buNone/>
            </a:pPr>
            <a:r>
              <a:rPr b="1" lang="en-US" sz="2900">
                <a:solidFill>
                  <a:srgbClr val="FFFFFF"/>
                </a:solidFill>
                <a:latin typeface="Trebuchet MS"/>
                <a:ea typeface="Trebuchet MS"/>
                <a:cs typeface="Trebuchet MS"/>
                <a:sym typeface="Trebuchet MS"/>
              </a:rPr>
              <a:t>Agissement  sexiste</a:t>
            </a:r>
            <a:endParaRPr sz="2900">
              <a:latin typeface="Trebuchet MS"/>
              <a:ea typeface="Trebuchet MS"/>
              <a:cs typeface="Trebuchet MS"/>
              <a:sym typeface="Trebuchet MS"/>
            </a:endParaRPr>
          </a:p>
        </p:txBody>
      </p:sp>
      <p:sp>
        <p:nvSpPr>
          <p:cNvPr id="664" name="Google Shape;664;p42"/>
          <p:cNvSpPr/>
          <p:nvPr/>
        </p:nvSpPr>
        <p:spPr>
          <a:xfrm>
            <a:off x="5564955" y="5175992"/>
            <a:ext cx="3217545" cy="2641600"/>
          </a:xfrm>
          <a:custGeom>
            <a:rect b="b" l="l" r="r" t="t"/>
            <a:pathLst>
              <a:path extrusionOk="0" h="2641600" w="3217545">
                <a:moveTo>
                  <a:pt x="1608534" y="2641183"/>
                </a:moveTo>
                <a:lnTo>
                  <a:pt x="0" y="2111784"/>
                </a:lnTo>
                <a:lnTo>
                  <a:pt x="0" y="0"/>
                </a:lnTo>
                <a:lnTo>
                  <a:pt x="3217068" y="0"/>
                </a:lnTo>
                <a:lnTo>
                  <a:pt x="3217068" y="2111784"/>
                </a:lnTo>
                <a:lnTo>
                  <a:pt x="1608534" y="2641183"/>
                </a:lnTo>
                <a:close/>
              </a:path>
            </a:pathLst>
          </a:custGeom>
          <a:solidFill>
            <a:srgbClr val="E9423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5" name="Google Shape;665;p42"/>
          <p:cNvSpPr txBox="1"/>
          <p:nvPr/>
        </p:nvSpPr>
        <p:spPr>
          <a:xfrm>
            <a:off x="5967783" y="6036449"/>
            <a:ext cx="2411730" cy="36068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200">
                <a:solidFill>
                  <a:srgbClr val="FDFDFD"/>
                </a:solidFill>
                <a:latin typeface="Trebuchet MS"/>
                <a:ea typeface="Trebuchet MS"/>
                <a:cs typeface="Trebuchet MS"/>
                <a:sym typeface="Trebuchet MS"/>
              </a:rPr>
              <a:t>1 500 € d’amende</a:t>
            </a:r>
            <a:endParaRPr sz="2200">
              <a:solidFill>
                <a:schemeClr val="dk1"/>
              </a:solidFill>
              <a:latin typeface="Trebuchet MS"/>
              <a:ea typeface="Trebuchet MS"/>
              <a:cs typeface="Trebuchet MS"/>
              <a:sym typeface="Trebuchet MS"/>
            </a:endParaRPr>
          </a:p>
        </p:txBody>
      </p:sp>
      <p:sp>
        <p:nvSpPr>
          <p:cNvPr id="666" name="Google Shape;666;p42"/>
          <p:cNvSpPr txBox="1"/>
          <p:nvPr/>
        </p:nvSpPr>
        <p:spPr>
          <a:xfrm>
            <a:off x="6357713" y="2718598"/>
            <a:ext cx="1536065" cy="1054100"/>
          </a:xfrm>
          <a:prstGeom prst="rect">
            <a:avLst/>
          </a:prstGeom>
          <a:noFill/>
          <a:ln>
            <a:noFill/>
          </a:ln>
        </p:spPr>
        <p:txBody>
          <a:bodyPr anchorCtr="0" anchor="t" bIns="0" lIns="0" spcFirstLastPara="1" rIns="0" wrap="square" tIns="12700">
            <a:spAutoFit/>
          </a:bodyPr>
          <a:lstStyle/>
          <a:p>
            <a:pPr indent="-210820" lvl="0" marL="222885" marR="5080" rtl="0" algn="l">
              <a:lnSpc>
                <a:spcPct val="116399"/>
              </a:lnSpc>
              <a:spcBef>
                <a:spcPts val="0"/>
              </a:spcBef>
              <a:spcAft>
                <a:spcPts val="0"/>
              </a:spcAft>
              <a:buNone/>
            </a:pPr>
            <a:r>
              <a:rPr b="1" lang="en-US" sz="2900">
                <a:solidFill>
                  <a:srgbClr val="FFFFFF"/>
                </a:solidFill>
                <a:latin typeface="Trebuchet MS"/>
                <a:ea typeface="Trebuchet MS"/>
                <a:cs typeface="Trebuchet MS"/>
                <a:sym typeface="Trebuchet MS"/>
              </a:rPr>
              <a:t>Outrage  sexuel</a:t>
            </a:r>
            <a:endParaRPr sz="2900">
              <a:solidFill>
                <a:schemeClr val="dk1"/>
              </a:solidFill>
              <a:latin typeface="Trebuchet MS"/>
              <a:ea typeface="Trebuchet MS"/>
              <a:cs typeface="Trebuchet MS"/>
              <a:sym typeface="Trebuchet MS"/>
            </a:endParaRPr>
          </a:p>
        </p:txBody>
      </p:sp>
      <p:sp>
        <p:nvSpPr>
          <p:cNvPr id="667" name="Google Shape;667;p42"/>
          <p:cNvSpPr/>
          <p:nvPr/>
        </p:nvSpPr>
        <p:spPr>
          <a:xfrm>
            <a:off x="1623987" y="5175992"/>
            <a:ext cx="3217545" cy="2641600"/>
          </a:xfrm>
          <a:custGeom>
            <a:rect b="b" l="l" r="r" t="t"/>
            <a:pathLst>
              <a:path extrusionOk="0" h="2641600" w="3217545">
                <a:moveTo>
                  <a:pt x="1608533" y="2641183"/>
                </a:moveTo>
                <a:lnTo>
                  <a:pt x="0" y="2111784"/>
                </a:lnTo>
                <a:lnTo>
                  <a:pt x="0" y="0"/>
                </a:lnTo>
                <a:lnTo>
                  <a:pt x="3217068" y="0"/>
                </a:lnTo>
                <a:lnTo>
                  <a:pt x="3217068" y="2111784"/>
                </a:lnTo>
                <a:lnTo>
                  <a:pt x="1608533" y="2641183"/>
                </a:lnTo>
                <a:close/>
              </a:path>
            </a:pathLst>
          </a:custGeom>
          <a:solidFill>
            <a:srgbClr val="E9423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8" name="Google Shape;668;p42"/>
          <p:cNvSpPr txBox="1"/>
          <p:nvPr/>
        </p:nvSpPr>
        <p:spPr>
          <a:xfrm>
            <a:off x="2026815" y="6036449"/>
            <a:ext cx="2411730" cy="36068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200">
                <a:solidFill>
                  <a:srgbClr val="FDFDFD"/>
                </a:solidFill>
                <a:latin typeface="Trebuchet MS"/>
                <a:ea typeface="Trebuchet MS"/>
                <a:cs typeface="Trebuchet MS"/>
                <a:sym typeface="Trebuchet MS"/>
              </a:rPr>
              <a:t>1 500 € d’amende</a:t>
            </a:r>
            <a:endParaRPr sz="2200">
              <a:solidFill>
                <a:schemeClr val="dk1"/>
              </a:solidFill>
              <a:latin typeface="Trebuchet MS"/>
              <a:ea typeface="Trebuchet MS"/>
              <a:cs typeface="Trebuchet MS"/>
              <a:sym typeface="Trebuchet MS"/>
            </a:endParaRPr>
          </a:p>
        </p:txBody>
      </p:sp>
      <p:sp>
        <p:nvSpPr>
          <p:cNvPr id="669" name="Google Shape;669;p42"/>
          <p:cNvSpPr/>
          <p:nvPr/>
        </p:nvSpPr>
        <p:spPr>
          <a:xfrm>
            <a:off x="2749594" y="3980153"/>
            <a:ext cx="966469" cy="966469"/>
          </a:xfrm>
          <a:custGeom>
            <a:rect b="b" l="l" r="r" t="t"/>
            <a:pathLst>
              <a:path extrusionOk="0" h="966470" w="966470">
                <a:moveTo>
                  <a:pt x="724390" y="482926"/>
                </a:moveTo>
                <a:lnTo>
                  <a:pt x="241463" y="482926"/>
                </a:lnTo>
                <a:lnTo>
                  <a:pt x="241463" y="0"/>
                </a:lnTo>
                <a:lnTo>
                  <a:pt x="724390" y="0"/>
                </a:lnTo>
                <a:lnTo>
                  <a:pt x="724390" y="482926"/>
                </a:lnTo>
                <a:close/>
              </a:path>
              <a:path extrusionOk="0" h="966470" w="966470">
                <a:moveTo>
                  <a:pt x="482926" y="965853"/>
                </a:moveTo>
                <a:lnTo>
                  <a:pt x="0" y="482926"/>
                </a:lnTo>
                <a:lnTo>
                  <a:pt x="965853" y="482926"/>
                </a:lnTo>
                <a:lnTo>
                  <a:pt x="482926" y="965853"/>
                </a:lnTo>
                <a:close/>
              </a:path>
            </a:pathLst>
          </a:custGeom>
          <a:solidFill>
            <a:srgbClr val="D8696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0" name="Google Shape;670;p42"/>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1" name="Google Shape;671;p42"/>
          <p:cNvSpPr txBox="1"/>
          <p:nvPr/>
        </p:nvSpPr>
        <p:spPr>
          <a:xfrm>
            <a:off x="94753" y="168370"/>
            <a:ext cx="734377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harcèlement sexuel : les sanctions</a:t>
            </a:r>
            <a:endParaRPr sz="2100">
              <a:solidFill>
                <a:schemeClr val="dk1"/>
              </a:solidFill>
              <a:latin typeface="Trebuchet MS"/>
              <a:ea typeface="Trebuchet MS"/>
              <a:cs typeface="Trebuchet MS"/>
              <a:sym typeface="Trebuchet MS"/>
            </a:endParaRPr>
          </a:p>
        </p:txBody>
      </p:sp>
      <p:sp>
        <p:nvSpPr>
          <p:cNvPr id="672" name="Google Shape;672;p42"/>
          <p:cNvSpPr txBox="1"/>
          <p:nvPr/>
        </p:nvSpPr>
        <p:spPr>
          <a:xfrm>
            <a:off x="2097459" y="8281669"/>
            <a:ext cx="14004290" cy="977900"/>
          </a:xfrm>
          <a:prstGeom prst="rect">
            <a:avLst/>
          </a:prstGeom>
          <a:noFill/>
          <a:ln>
            <a:noFill/>
          </a:ln>
        </p:spPr>
        <p:txBody>
          <a:bodyPr anchorCtr="0" anchor="t" bIns="0" lIns="0" spcFirstLastPara="1" rIns="0" wrap="square" tIns="77450">
            <a:spAutoFit/>
          </a:bodyPr>
          <a:lstStyle/>
          <a:p>
            <a:pPr indent="0" lvl="0" marL="0" marR="0" rtl="0" algn="ctr">
              <a:lnSpc>
                <a:spcPct val="100000"/>
              </a:lnSpc>
              <a:spcBef>
                <a:spcPts val="0"/>
              </a:spcBef>
              <a:spcAft>
                <a:spcPts val="0"/>
              </a:spcAft>
              <a:buNone/>
            </a:pPr>
            <a:r>
              <a:rPr lang="en-US" sz="2700">
                <a:solidFill>
                  <a:schemeClr val="dk1"/>
                </a:solidFill>
                <a:latin typeface="Tahoma"/>
                <a:ea typeface="Tahoma"/>
                <a:cs typeface="Tahoma"/>
                <a:sym typeface="Tahoma"/>
              </a:rPr>
              <a:t>La victime majeure peut déposer plainte au pénal dans un délai de </a:t>
            </a:r>
            <a:r>
              <a:rPr b="1" lang="en-US" sz="2700">
                <a:solidFill>
                  <a:schemeClr val="dk1"/>
                </a:solidFill>
                <a:latin typeface="Trebuchet MS"/>
                <a:ea typeface="Trebuchet MS"/>
                <a:cs typeface="Trebuchet MS"/>
                <a:sym typeface="Trebuchet MS"/>
              </a:rPr>
              <a:t>6 ans </a:t>
            </a:r>
            <a:r>
              <a:rPr lang="en-US" sz="2700">
                <a:solidFill>
                  <a:schemeClr val="dk1"/>
                </a:solidFill>
                <a:latin typeface="Tahoma"/>
                <a:ea typeface="Tahoma"/>
                <a:cs typeface="Tahoma"/>
                <a:sym typeface="Tahoma"/>
              </a:rPr>
              <a:t>après les faits.</a:t>
            </a:r>
            <a:endParaRPr sz="2700">
              <a:solidFill>
                <a:schemeClr val="dk1"/>
              </a:solidFill>
              <a:latin typeface="Tahoma"/>
              <a:ea typeface="Tahoma"/>
              <a:cs typeface="Tahoma"/>
              <a:sym typeface="Tahoma"/>
            </a:endParaRPr>
          </a:p>
          <a:p>
            <a:pPr indent="0" lvl="0" marL="88900" marR="0" rtl="0" algn="ctr">
              <a:lnSpc>
                <a:spcPct val="100000"/>
              </a:lnSpc>
              <a:spcBef>
                <a:spcPts val="509"/>
              </a:spcBef>
              <a:spcAft>
                <a:spcPts val="0"/>
              </a:spcAft>
              <a:buNone/>
            </a:pPr>
            <a:r>
              <a:rPr lang="en-US" sz="2700">
                <a:solidFill>
                  <a:schemeClr val="dk1"/>
                </a:solidFill>
                <a:latin typeface="Tahoma"/>
                <a:ea typeface="Tahoma"/>
                <a:cs typeface="Tahoma"/>
                <a:sym typeface="Tahoma"/>
              </a:rPr>
              <a:t>Le délai commence à partir du </a:t>
            </a:r>
            <a:r>
              <a:rPr b="1" lang="en-US" sz="2700">
                <a:solidFill>
                  <a:schemeClr val="dk1"/>
                </a:solidFill>
                <a:latin typeface="Trebuchet MS"/>
                <a:ea typeface="Trebuchet MS"/>
                <a:cs typeface="Trebuchet MS"/>
                <a:sym typeface="Trebuchet MS"/>
              </a:rPr>
              <a:t>dernier acte </a:t>
            </a:r>
            <a:r>
              <a:rPr lang="en-US" sz="2700">
                <a:solidFill>
                  <a:schemeClr val="dk1"/>
                </a:solidFill>
                <a:latin typeface="Tahoma"/>
                <a:ea typeface="Tahoma"/>
                <a:cs typeface="Tahoma"/>
                <a:sym typeface="Tahoma"/>
              </a:rPr>
              <a:t>constitutif d'un harcèlement.</a:t>
            </a:r>
            <a:endParaRPr sz="2700">
              <a:solidFill>
                <a:schemeClr val="dk1"/>
              </a:solidFill>
              <a:latin typeface="Tahoma"/>
              <a:ea typeface="Tahoma"/>
              <a:cs typeface="Tahoma"/>
              <a:sym typeface="Tahom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p43"/>
          <p:cNvPicPr preferRelativeResize="0"/>
          <p:nvPr/>
        </p:nvPicPr>
        <p:blipFill rotWithShape="1">
          <a:blip r:embed="rId3">
            <a:alphaModFix/>
          </a:blip>
          <a:srcRect b="0" l="0" r="0" t="0"/>
          <a:stretch/>
        </p:blipFill>
        <p:spPr>
          <a:xfrm>
            <a:off x="12141673" y="1873775"/>
            <a:ext cx="5295899" cy="2705099"/>
          </a:xfrm>
          <a:prstGeom prst="rect">
            <a:avLst/>
          </a:prstGeom>
          <a:noFill/>
          <a:ln>
            <a:noFill/>
          </a:ln>
        </p:spPr>
      </p:pic>
      <p:pic>
        <p:nvPicPr>
          <p:cNvPr id="678" name="Google Shape;678;p43"/>
          <p:cNvPicPr preferRelativeResize="0"/>
          <p:nvPr/>
        </p:nvPicPr>
        <p:blipFill rotWithShape="1">
          <a:blip r:embed="rId4">
            <a:alphaModFix/>
          </a:blip>
          <a:srcRect b="0" l="0" r="0" t="0"/>
          <a:stretch/>
        </p:blipFill>
        <p:spPr>
          <a:xfrm>
            <a:off x="2729270" y="7645815"/>
            <a:ext cx="1323974" cy="2006444"/>
          </a:xfrm>
          <a:prstGeom prst="rect">
            <a:avLst/>
          </a:prstGeom>
          <a:noFill/>
          <a:ln>
            <a:noFill/>
          </a:ln>
        </p:spPr>
      </p:pic>
      <p:sp>
        <p:nvSpPr>
          <p:cNvPr id="679" name="Google Shape;679;p43"/>
          <p:cNvSpPr txBox="1"/>
          <p:nvPr>
            <p:ph type="title"/>
          </p:nvPr>
        </p:nvSpPr>
        <p:spPr>
          <a:xfrm>
            <a:off x="945879" y="1309533"/>
            <a:ext cx="10479405" cy="1054100"/>
          </a:xfrm>
          <a:prstGeom prst="rect">
            <a:avLst/>
          </a:prstGeom>
          <a:noFill/>
          <a:ln>
            <a:noFill/>
          </a:ln>
        </p:spPr>
        <p:txBody>
          <a:bodyPr anchorCtr="0" anchor="t" bIns="0" lIns="0" spcFirstLastPara="1" rIns="0" wrap="square" tIns="12700">
            <a:spAutoFit/>
          </a:bodyPr>
          <a:lstStyle/>
          <a:p>
            <a:pPr indent="0" lvl="0" marL="12700" marR="5080" rtl="0" algn="l">
              <a:lnSpc>
                <a:spcPct val="116399"/>
              </a:lnSpc>
              <a:spcBef>
                <a:spcPts val="0"/>
              </a:spcBef>
              <a:spcAft>
                <a:spcPts val="0"/>
              </a:spcAft>
              <a:buNone/>
            </a:pPr>
            <a:r>
              <a:rPr b="1" lang="en-US" sz="2900">
                <a:latin typeface="Trebuchet MS"/>
                <a:ea typeface="Trebuchet MS"/>
                <a:cs typeface="Trebuchet MS"/>
                <a:sym typeface="Trebuchet MS"/>
              </a:rPr>
              <a:t>Différence	de	traitement	défavorable	et	illégitime	</a:t>
            </a:r>
            <a:r>
              <a:rPr lang="en-US" sz="2900"/>
              <a:t>qui  doit remplir deux conditions cumulatives :</a:t>
            </a:r>
            <a:endParaRPr sz="2900">
              <a:latin typeface="Trebuchet MS"/>
              <a:ea typeface="Trebuchet MS"/>
              <a:cs typeface="Trebuchet MS"/>
              <a:sym typeface="Trebuchet MS"/>
            </a:endParaRPr>
          </a:p>
        </p:txBody>
      </p:sp>
      <p:sp>
        <p:nvSpPr>
          <p:cNvPr id="680" name="Google Shape;680;p43"/>
          <p:cNvSpPr txBox="1"/>
          <p:nvPr/>
        </p:nvSpPr>
        <p:spPr>
          <a:xfrm>
            <a:off x="945879" y="2852583"/>
            <a:ext cx="16556990" cy="4398645"/>
          </a:xfrm>
          <a:prstGeom prst="rect">
            <a:avLst/>
          </a:prstGeom>
          <a:noFill/>
          <a:ln>
            <a:noFill/>
          </a:ln>
        </p:spPr>
        <p:txBody>
          <a:bodyPr anchorCtr="0" anchor="t" bIns="0" lIns="0" spcFirstLastPara="1" rIns="0" wrap="square" tIns="12700">
            <a:spAutoFit/>
          </a:bodyPr>
          <a:lstStyle/>
          <a:p>
            <a:pPr indent="-184150" lvl="0" marL="12700" marR="6082030" rtl="0" algn="l">
              <a:lnSpc>
                <a:spcPct val="116399"/>
              </a:lnSpc>
              <a:spcBef>
                <a:spcPts val="0"/>
              </a:spcBef>
              <a:spcAft>
                <a:spcPts val="0"/>
              </a:spcAft>
              <a:buClr>
                <a:schemeClr val="dk1"/>
              </a:buClr>
              <a:buSzPts val="2900"/>
              <a:buFont typeface="Tahoma"/>
              <a:buAutoNum type="arabicPeriod"/>
            </a:pPr>
            <a:r>
              <a:rPr lang="en-US" sz="2900">
                <a:solidFill>
                  <a:schemeClr val="dk1"/>
                </a:solidFill>
                <a:latin typeface="Tahoma"/>
                <a:ea typeface="Tahoma"/>
                <a:cs typeface="Tahoma"/>
                <a:sym typeface="Tahoma"/>
              </a:rPr>
              <a:t>Etre	fondé	sur	un	critère	défini	par	la	loi	(sexe,	âge,  handicap…)</a:t>
            </a:r>
            <a:endParaRPr sz="2900">
              <a:solidFill>
                <a:schemeClr val="dk1"/>
              </a:solidFill>
              <a:latin typeface="Tahoma"/>
              <a:ea typeface="Tahoma"/>
              <a:cs typeface="Tahoma"/>
              <a:sym typeface="Tahoma"/>
            </a:endParaRPr>
          </a:p>
          <a:p>
            <a:pPr indent="0" lvl="0" marL="4986020" marR="0" rtl="0" algn="l">
              <a:lnSpc>
                <a:spcPct val="100000"/>
              </a:lnSpc>
              <a:spcBef>
                <a:spcPts val="645"/>
              </a:spcBef>
              <a:spcAft>
                <a:spcPts val="0"/>
              </a:spcAft>
              <a:buNone/>
            </a:pPr>
            <a:r>
              <a:rPr b="1" lang="en-US" sz="3500">
                <a:solidFill>
                  <a:schemeClr val="dk1"/>
                </a:solidFill>
                <a:latin typeface="Trebuchet MS"/>
                <a:ea typeface="Trebuchet MS"/>
                <a:cs typeface="Trebuchet MS"/>
                <a:sym typeface="Trebuchet MS"/>
              </a:rPr>
              <a:t>ET</a:t>
            </a:r>
            <a:endParaRPr sz="3500">
              <a:solidFill>
                <a:schemeClr val="dk1"/>
              </a:solidFill>
              <a:latin typeface="Trebuchet MS"/>
              <a:ea typeface="Trebuchet MS"/>
              <a:cs typeface="Trebuchet MS"/>
              <a:sym typeface="Trebuchet MS"/>
            </a:endParaRPr>
          </a:p>
          <a:p>
            <a:pPr indent="-184150" lvl="0" marL="12700" marR="6303010" rtl="0" algn="l">
              <a:lnSpc>
                <a:spcPct val="116399"/>
              </a:lnSpc>
              <a:spcBef>
                <a:spcPts val="25"/>
              </a:spcBef>
              <a:spcAft>
                <a:spcPts val="0"/>
              </a:spcAft>
              <a:buClr>
                <a:schemeClr val="dk1"/>
              </a:buClr>
              <a:buSzPts val="2900"/>
              <a:buFont typeface="Tahoma"/>
              <a:buAutoNum type="arabicPeriod" startAt="2"/>
            </a:pPr>
            <a:r>
              <a:rPr lang="en-US" sz="2900">
                <a:solidFill>
                  <a:schemeClr val="dk1"/>
                </a:solidFill>
                <a:latin typeface="Tahoma"/>
                <a:ea typeface="Tahoma"/>
                <a:cs typeface="Tahoma"/>
                <a:sym typeface="Tahoma"/>
              </a:rPr>
              <a:t>Relever d'une situation visée par la loi (accès à un emploi,  un service).</a:t>
            </a:r>
            <a:endParaRPr sz="2900">
              <a:solidFill>
                <a:schemeClr val="dk1"/>
              </a:solidFill>
              <a:latin typeface="Tahoma"/>
              <a:ea typeface="Tahoma"/>
              <a:cs typeface="Tahoma"/>
              <a:sym typeface="Tahoma"/>
            </a:endParaRPr>
          </a:p>
          <a:p>
            <a:pPr indent="0" lvl="0" marL="82550" marR="5080" rtl="0" algn="just">
              <a:lnSpc>
                <a:spcPct val="115399"/>
              </a:lnSpc>
              <a:spcBef>
                <a:spcPts val="2560"/>
              </a:spcBef>
              <a:spcAft>
                <a:spcPts val="0"/>
              </a:spcAft>
              <a:buNone/>
            </a:pPr>
            <a:r>
              <a:rPr lang="en-US" sz="2600">
                <a:solidFill>
                  <a:schemeClr val="dk1"/>
                </a:solidFill>
                <a:latin typeface="Tahoma"/>
                <a:ea typeface="Tahoma"/>
                <a:cs typeface="Tahoma"/>
                <a:sym typeface="Tahoma"/>
              </a:rPr>
              <a:t>La loi reconnait </a:t>
            </a:r>
            <a:r>
              <a:rPr b="1" lang="en-US" sz="2600">
                <a:solidFill>
                  <a:schemeClr val="dk1"/>
                </a:solidFill>
                <a:latin typeface="Trebuchet MS"/>
                <a:ea typeface="Trebuchet MS"/>
                <a:cs typeface="Trebuchet MS"/>
                <a:sym typeface="Trebuchet MS"/>
              </a:rPr>
              <a:t>plus de 25 critères de discrimination </a:t>
            </a:r>
            <a:r>
              <a:rPr lang="en-US" sz="2600">
                <a:solidFill>
                  <a:schemeClr val="dk1"/>
                </a:solidFill>
                <a:latin typeface="Tahoma"/>
                <a:ea typeface="Tahoma"/>
                <a:cs typeface="Tahoma"/>
                <a:sym typeface="Tahoma"/>
              </a:rPr>
              <a:t>dont : origines, sexe, âge, handicap, opinions,  apparence physique, état de santé, nom, religion, langues parlées, situation de famille, orientation  sexuelle.</a:t>
            </a:r>
            <a:endParaRPr sz="2600">
              <a:solidFill>
                <a:schemeClr val="dk1"/>
              </a:solidFill>
              <a:latin typeface="Tahoma"/>
              <a:ea typeface="Tahoma"/>
              <a:cs typeface="Tahoma"/>
              <a:sym typeface="Tahoma"/>
            </a:endParaRPr>
          </a:p>
        </p:txBody>
      </p:sp>
      <p:pic>
        <p:nvPicPr>
          <p:cNvPr id="681" name="Google Shape;681;p43"/>
          <p:cNvPicPr preferRelativeResize="0"/>
          <p:nvPr/>
        </p:nvPicPr>
        <p:blipFill rotWithShape="1">
          <a:blip r:embed="rId5">
            <a:alphaModFix/>
          </a:blip>
          <a:srcRect b="0" l="0" r="0" t="0"/>
          <a:stretch/>
        </p:blipFill>
        <p:spPr>
          <a:xfrm>
            <a:off x="10084968" y="7645815"/>
            <a:ext cx="1657349" cy="2006444"/>
          </a:xfrm>
          <a:prstGeom prst="rect">
            <a:avLst/>
          </a:prstGeom>
          <a:noFill/>
          <a:ln>
            <a:noFill/>
          </a:ln>
        </p:spPr>
      </p:pic>
      <p:pic>
        <p:nvPicPr>
          <p:cNvPr id="682" name="Google Shape;682;p43"/>
          <p:cNvPicPr preferRelativeResize="0"/>
          <p:nvPr/>
        </p:nvPicPr>
        <p:blipFill rotWithShape="1">
          <a:blip r:embed="rId6">
            <a:alphaModFix/>
          </a:blip>
          <a:srcRect b="0" l="0" r="0" t="0"/>
          <a:stretch/>
        </p:blipFill>
        <p:spPr>
          <a:xfrm>
            <a:off x="4513041" y="7645815"/>
            <a:ext cx="1190624" cy="2006444"/>
          </a:xfrm>
          <a:prstGeom prst="rect">
            <a:avLst/>
          </a:prstGeom>
          <a:noFill/>
          <a:ln>
            <a:noFill/>
          </a:ln>
        </p:spPr>
      </p:pic>
      <p:pic>
        <p:nvPicPr>
          <p:cNvPr id="683" name="Google Shape;683;p43"/>
          <p:cNvPicPr preferRelativeResize="0"/>
          <p:nvPr/>
        </p:nvPicPr>
        <p:blipFill rotWithShape="1">
          <a:blip r:embed="rId7">
            <a:alphaModFix/>
          </a:blip>
          <a:srcRect b="0" l="0" r="0" t="0"/>
          <a:stretch/>
        </p:blipFill>
        <p:spPr>
          <a:xfrm>
            <a:off x="6162077" y="7645815"/>
            <a:ext cx="1171575" cy="2006444"/>
          </a:xfrm>
          <a:prstGeom prst="rect">
            <a:avLst/>
          </a:prstGeom>
          <a:noFill/>
          <a:ln>
            <a:noFill/>
          </a:ln>
        </p:spPr>
      </p:pic>
      <p:pic>
        <p:nvPicPr>
          <p:cNvPr id="684" name="Google Shape;684;p43"/>
          <p:cNvPicPr preferRelativeResize="0"/>
          <p:nvPr/>
        </p:nvPicPr>
        <p:blipFill rotWithShape="1">
          <a:blip r:embed="rId8">
            <a:alphaModFix/>
          </a:blip>
          <a:srcRect b="0" l="0" r="0" t="0"/>
          <a:stretch/>
        </p:blipFill>
        <p:spPr>
          <a:xfrm>
            <a:off x="7793758" y="7645815"/>
            <a:ext cx="1828799" cy="2006444"/>
          </a:xfrm>
          <a:prstGeom prst="rect">
            <a:avLst/>
          </a:prstGeom>
          <a:noFill/>
          <a:ln>
            <a:noFill/>
          </a:ln>
        </p:spPr>
      </p:pic>
      <p:sp>
        <p:nvSpPr>
          <p:cNvPr id="685" name="Google Shape;685;p43"/>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6" name="Google Shape;686;p43"/>
          <p:cNvSpPr txBox="1"/>
          <p:nvPr/>
        </p:nvSpPr>
        <p:spPr>
          <a:xfrm>
            <a:off x="94753" y="168370"/>
            <a:ext cx="472376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2.3 Les situations de discrimination</a:t>
            </a:r>
            <a:endParaRPr sz="2100">
              <a:solidFill>
                <a:schemeClr val="dk1"/>
              </a:solidFill>
              <a:latin typeface="Trebuchet MS"/>
              <a:ea typeface="Trebuchet MS"/>
              <a:cs typeface="Trebuchet MS"/>
              <a:sym typeface="Trebuchet MS"/>
            </a:endParaRPr>
          </a:p>
        </p:txBody>
      </p:sp>
      <p:sp>
        <p:nvSpPr>
          <p:cNvPr id="687" name="Google Shape;687;p43"/>
          <p:cNvSpPr/>
          <p:nvPr/>
        </p:nvSpPr>
        <p:spPr>
          <a:xfrm>
            <a:off x="15070931" y="7645815"/>
            <a:ext cx="3217545" cy="2641600"/>
          </a:xfrm>
          <a:custGeom>
            <a:rect b="b" l="l" r="r" t="t"/>
            <a:pathLst>
              <a:path extrusionOk="0" h="2641600" w="3217544">
                <a:moveTo>
                  <a:pt x="1608536" y="2641183"/>
                </a:moveTo>
                <a:lnTo>
                  <a:pt x="0" y="2111784"/>
                </a:lnTo>
                <a:lnTo>
                  <a:pt x="0" y="0"/>
                </a:lnTo>
                <a:lnTo>
                  <a:pt x="3217068" y="0"/>
                </a:lnTo>
                <a:lnTo>
                  <a:pt x="3217068" y="2111784"/>
                </a:lnTo>
                <a:lnTo>
                  <a:pt x="1608536" y="2641183"/>
                </a:lnTo>
                <a:close/>
              </a:path>
            </a:pathLst>
          </a:custGeom>
          <a:solidFill>
            <a:srgbClr val="E9423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8" name="Google Shape;688;p43"/>
          <p:cNvSpPr txBox="1"/>
          <p:nvPr/>
        </p:nvSpPr>
        <p:spPr>
          <a:xfrm>
            <a:off x="15207654" y="8060463"/>
            <a:ext cx="2943860" cy="1196975"/>
          </a:xfrm>
          <a:prstGeom prst="rect">
            <a:avLst/>
          </a:prstGeom>
          <a:noFill/>
          <a:ln>
            <a:noFill/>
          </a:ln>
        </p:spPr>
        <p:txBody>
          <a:bodyPr anchorCtr="0" anchor="t" bIns="0" lIns="0" spcFirstLastPara="1" rIns="0" wrap="square" tIns="12700">
            <a:spAutoFit/>
          </a:bodyPr>
          <a:lstStyle/>
          <a:p>
            <a:pPr indent="-635" lvl="0" marL="12700" marR="5080" rtl="0" algn="ctr">
              <a:lnSpc>
                <a:spcPct val="116500"/>
              </a:lnSpc>
              <a:spcBef>
                <a:spcPts val="0"/>
              </a:spcBef>
              <a:spcAft>
                <a:spcPts val="0"/>
              </a:spcAft>
              <a:buNone/>
            </a:pPr>
            <a:r>
              <a:rPr lang="en-US" sz="2200">
                <a:solidFill>
                  <a:srgbClr val="FDFDFD"/>
                </a:solidFill>
                <a:latin typeface="Tahoma"/>
                <a:ea typeface="Tahoma"/>
                <a:cs typeface="Tahoma"/>
                <a:sym typeface="Tahoma"/>
              </a:rPr>
              <a:t>jusqu'à </a:t>
            </a:r>
            <a:r>
              <a:rPr b="1" lang="en-US" sz="2200">
                <a:solidFill>
                  <a:srgbClr val="FDFDFD"/>
                </a:solidFill>
                <a:latin typeface="Trebuchet MS"/>
                <a:ea typeface="Trebuchet MS"/>
                <a:cs typeface="Trebuchet MS"/>
                <a:sym typeface="Trebuchet MS"/>
              </a:rPr>
              <a:t>3 ans  d'emprisonnement  et 45 000 € d'amende</a:t>
            </a:r>
            <a:endParaRPr sz="2200">
              <a:solidFill>
                <a:schemeClr val="dk1"/>
              </a:solidFill>
              <a:latin typeface="Trebuchet MS"/>
              <a:ea typeface="Trebuchet MS"/>
              <a:cs typeface="Trebuchet MS"/>
              <a:sym typeface="Trebuchet M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4"/>
          <p:cNvSpPr/>
          <p:nvPr/>
        </p:nvSpPr>
        <p:spPr>
          <a:xfrm>
            <a:off x="0" y="0"/>
            <a:ext cx="18288635" cy="708660"/>
          </a:xfrm>
          <a:custGeom>
            <a:rect b="b" l="l" r="r" t="t"/>
            <a:pathLst>
              <a:path extrusionOk="0" h="708660" w="18288635">
                <a:moveTo>
                  <a:pt x="18288426" y="708188"/>
                </a:moveTo>
                <a:lnTo>
                  <a:pt x="0" y="708188"/>
                </a:lnTo>
                <a:lnTo>
                  <a:pt x="0" y="0"/>
                </a:lnTo>
                <a:lnTo>
                  <a:pt x="18288426" y="0"/>
                </a:lnTo>
                <a:lnTo>
                  <a:pt x="18288426" y="708188"/>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4" name="Google Shape;694;p44"/>
          <p:cNvSpPr txBox="1"/>
          <p:nvPr/>
        </p:nvSpPr>
        <p:spPr>
          <a:xfrm>
            <a:off x="94753" y="168370"/>
            <a:ext cx="5038725" cy="3454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100">
                <a:solidFill>
                  <a:schemeClr val="dk1"/>
                </a:solidFill>
                <a:latin typeface="Trebuchet MS"/>
                <a:ea typeface="Trebuchet MS"/>
                <a:cs typeface="Trebuchet MS"/>
                <a:sym typeface="Trebuchet MS"/>
              </a:rPr>
              <a:t>2.4 Les conséquences du harcèlement</a:t>
            </a:r>
            <a:endParaRPr sz="2100">
              <a:solidFill>
                <a:schemeClr val="dk1"/>
              </a:solidFill>
              <a:latin typeface="Trebuchet MS"/>
              <a:ea typeface="Trebuchet MS"/>
              <a:cs typeface="Trebuchet MS"/>
              <a:sym typeface="Trebuchet MS"/>
            </a:endParaRPr>
          </a:p>
        </p:txBody>
      </p:sp>
      <p:sp>
        <p:nvSpPr>
          <p:cNvPr id="695" name="Google Shape;695;p44"/>
          <p:cNvSpPr/>
          <p:nvPr/>
        </p:nvSpPr>
        <p:spPr>
          <a:xfrm>
            <a:off x="1028700" y="1361102"/>
            <a:ext cx="5147945" cy="7681595"/>
          </a:xfrm>
          <a:custGeom>
            <a:rect b="b" l="l" r="r" t="t"/>
            <a:pathLst>
              <a:path extrusionOk="0" h="7681595" w="5147945">
                <a:moveTo>
                  <a:pt x="4755606" y="7681065"/>
                </a:moveTo>
                <a:lnTo>
                  <a:pt x="391913" y="7681065"/>
                </a:lnTo>
                <a:lnTo>
                  <a:pt x="390562" y="7680863"/>
                </a:lnTo>
                <a:lnTo>
                  <a:pt x="344494" y="7669286"/>
                </a:lnTo>
                <a:lnTo>
                  <a:pt x="299876" y="7653306"/>
                </a:lnTo>
                <a:lnTo>
                  <a:pt x="257027" y="7633056"/>
                </a:lnTo>
                <a:lnTo>
                  <a:pt x="216266" y="7608667"/>
                </a:lnTo>
                <a:lnTo>
                  <a:pt x="177911" y="7580272"/>
                </a:lnTo>
                <a:lnTo>
                  <a:pt x="142279" y="7548003"/>
                </a:lnTo>
                <a:lnTo>
                  <a:pt x="110010" y="7512372"/>
                </a:lnTo>
                <a:lnTo>
                  <a:pt x="81615" y="7474016"/>
                </a:lnTo>
                <a:lnTo>
                  <a:pt x="57227" y="7433255"/>
                </a:lnTo>
                <a:lnTo>
                  <a:pt x="36977" y="7390406"/>
                </a:lnTo>
                <a:lnTo>
                  <a:pt x="20997" y="7345789"/>
                </a:lnTo>
                <a:lnTo>
                  <a:pt x="9420" y="7299721"/>
                </a:lnTo>
                <a:lnTo>
                  <a:pt x="2376" y="7252521"/>
                </a:lnTo>
                <a:lnTo>
                  <a:pt x="0" y="7204513"/>
                </a:lnTo>
                <a:lnTo>
                  <a:pt x="0" y="485769"/>
                </a:lnTo>
                <a:lnTo>
                  <a:pt x="2376" y="437761"/>
                </a:lnTo>
                <a:lnTo>
                  <a:pt x="9420" y="390561"/>
                </a:lnTo>
                <a:lnTo>
                  <a:pt x="20997" y="344493"/>
                </a:lnTo>
                <a:lnTo>
                  <a:pt x="36977" y="299876"/>
                </a:lnTo>
                <a:lnTo>
                  <a:pt x="57227" y="257027"/>
                </a:lnTo>
                <a:lnTo>
                  <a:pt x="81615" y="216266"/>
                </a:lnTo>
                <a:lnTo>
                  <a:pt x="110010" y="177910"/>
                </a:lnTo>
                <a:lnTo>
                  <a:pt x="142279" y="142279"/>
                </a:lnTo>
                <a:lnTo>
                  <a:pt x="177911" y="110010"/>
                </a:lnTo>
                <a:lnTo>
                  <a:pt x="216266" y="81615"/>
                </a:lnTo>
                <a:lnTo>
                  <a:pt x="257027" y="57226"/>
                </a:lnTo>
                <a:lnTo>
                  <a:pt x="299876" y="36976"/>
                </a:lnTo>
                <a:lnTo>
                  <a:pt x="344494" y="20997"/>
                </a:lnTo>
                <a:lnTo>
                  <a:pt x="390562" y="9419"/>
                </a:lnTo>
                <a:lnTo>
                  <a:pt x="437761" y="2376"/>
                </a:lnTo>
                <a:lnTo>
                  <a:pt x="485762" y="0"/>
                </a:lnTo>
                <a:lnTo>
                  <a:pt x="4661757" y="0"/>
                </a:lnTo>
                <a:lnTo>
                  <a:pt x="4709758" y="2376"/>
                </a:lnTo>
                <a:lnTo>
                  <a:pt x="4756957" y="9419"/>
                </a:lnTo>
                <a:lnTo>
                  <a:pt x="4803025" y="20997"/>
                </a:lnTo>
                <a:lnTo>
                  <a:pt x="4847643" y="36976"/>
                </a:lnTo>
                <a:lnTo>
                  <a:pt x="4890492" y="57226"/>
                </a:lnTo>
                <a:lnTo>
                  <a:pt x="4931253" y="81615"/>
                </a:lnTo>
                <a:lnTo>
                  <a:pt x="4969609" y="110010"/>
                </a:lnTo>
                <a:lnTo>
                  <a:pt x="5005240" y="142279"/>
                </a:lnTo>
                <a:lnTo>
                  <a:pt x="5037509" y="177910"/>
                </a:lnTo>
                <a:lnTo>
                  <a:pt x="5065904" y="216266"/>
                </a:lnTo>
                <a:lnTo>
                  <a:pt x="5090292" y="257027"/>
                </a:lnTo>
                <a:lnTo>
                  <a:pt x="5110542" y="299876"/>
                </a:lnTo>
                <a:lnTo>
                  <a:pt x="5126522" y="344493"/>
                </a:lnTo>
                <a:lnTo>
                  <a:pt x="5138100" y="390561"/>
                </a:lnTo>
                <a:lnTo>
                  <a:pt x="5145143" y="437761"/>
                </a:lnTo>
                <a:lnTo>
                  <a:pt x="5147520" y="485769"/>
                </a:lnTo>
                <a:lnTo>
                  <a:pt x="5147520" y="7204513"/>
                </a:lnTo>
                <a:lnTo>
                  <a:pt x="5145143" y="7252521"/>
                </a:lnTo>
                <a:lnTo>
                  <a:pt x="5138100" y="7299721"/>
                </a:lnTo>
                <a:lnTo>
                  <a:pt x="5126522" y="7345789"/>
                </a:lnTo>
                <a:lnTo>
                  <a:pt x="5110542" y="7390406"/>
                </a:lnTo>
                <a:lnTo>
                  <a:pt x="5090292" y="7433255"/>
                </a:lnTo>
                <a:lnTo>
                  <a:pt x="5065904" y="7474016"/>
                </a:lnTo>
                <a:lnTo>
                  <a:pt x="5037509" y="7512372"/>
                </a:lnTo>
                <a:lnTo>
                  <a:pt x="5005240" y="7548003"/>
                </a:lnTo>
                <a:lnTo>
                  <a:pt x="4969609" y="7580272"/>
                </a:lnTo>
                <a:lnTo>
                  <a:pt x="4931253" y="7608667"/>
                </a:lnTo>
                <a:lnTo>
                  <a:pt x="4890492" y="7633056"/>
                </a:lnTo>
                <a:lnTo>
                  <a:pt x="4847643" y="7653306"/>
                </a:lnTo>
                <a:lnTo>
                  <a:pt x="4803025" y="7669286"/>
                </a:lnTo>
                <a:lnTo>
                  <a:pt x="4756957" y="7680863"/>
                </a:lnTo>
                <a:lnTo>
                  <a:pt x="4755606" y="7681065"/>
                </a:lnTo>
                <a:close/>
              </a:path>
            </a:pathLst>
          </a:custGeom>
          <a:solidFill>
            <a:srgbClr val="E7E9F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6" name="Google Shape;696;p44"/>
          <p:cNvSpPr txBox="1"/>
          <p:nvPr>
            <p:ph type="title"/>
          </p:nvPr>
        </p:nvSpPr>
        <p:spPr>
          <a:xfrm>
            <a:off x="2123132" y="1370500"/>
            <a:ext cx="2959100" cy="46735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2900">
                <a:latin typeface="Trebuchet MS"/>
                <a:ea typeface="Trebuchet MS"/>
                <a:cs typeface="Trebuchet MS"/>
                <a:sym typeface="Trebuchet MS"/>
              </a:rPr>
              <a:t>PLAN PHYSIQUE</a:t>
            </a:r>
            <a:endParaRPr sz="2900">
              <a:latin typeface="Trebuchet MS"/>
              <a:ea typeface="Trebuchet MS"/>
              <a:cs typeface="Trebuchet MS"/>
              <a:sym typeface="Trebuchet MS"/>
            </a:endParaRPr>
          </a:p>
        </p:txBody>
      </p:sp>
      <p:grpSp>
        <p:nvGrpSpPr>
          <p:cNvPr id="697" name="Google Shape;697;p44"/>
          <p:cNvGrpSpPr/>
          <p:nvPr/>
        </p:nvGrpSpPr>
        <p:grpSpPr>
          <a:xfrm>
            <a:off x="1314449" y="2637262"/>
            <a:ext cx="3544350" cy="7148520"/>
            <a:chOff x="1314449" y="2637262"/>
            <a:chExt cx="3544350" cy="7148520"/>
          </a:xfrm>
        </p:grpSpPr>
        <p:pic>
          <p:nvPicPr>
            <p:cNvPr id="698" name="Google Shape;698;p44"/>
            <p:cNvPicPr preferRelativeResize="0"/>
            <p:nvPr/>
          </p:nvPicPr>
          <p:blipFill rotWithShape="1">
            <a:blip r:embed="rId3">
              <a:alphaModFix/>
            </a:blip>
            <a:srcRect b="0" l="0" r="0" t="0"/>
            <a:stretch/>
          </p:blipFill>
          <p:spPr>
            <a:xfrm>
              <a:off x="1314449" y="2637262"/>
              <a:ext cx="114300" cy="114299"/>
            </a:xfrm>
            <a:prstGeom prst="rect">
              <a:avLst/>
            </a:prstGeom>
            <a:noFill/>
            <a:ln>
              <a:noFill/>
            </a:ln>
          </p:spPr>
        </p:pic>
        <p:pic>
          <p:nvPicPr>
            <p:cNvPr id="699" name="Google Shape;699;p44"/>
            <p:cNvPicPr preferRelativeResize="0"/>
            <p:nvPr/>
          </p:nvPicPr>
          <p:blipFill rotWithShape="1">
            <a:blip r:embed="rId3">
              <a:alphaModFix/>
            </a:blip>
            <a:srcRect b="0" l="0" r="0" t="0"/>
            <a:stretch/>
          </p:blipFill>
          <p:spPr>
            <a:xfrm>
              <a:off x="1314449" y="3189712"/>
              <a:ext cx="114300" cy="114299"/>
            </a:xfrm>
            <a:prstGeom prst="rect">
              <a:avLst/>
            </a:prstGeom>
            <a:noFill/>
            <a:ln>
              <a:noFill/>
            </a:ln>
          </p:spPr>
        </p:pic>
        <p:pic>
          <p:nvPicPr>
            <p:cNvPr id="700" name="Google Shape;700;p44"/>
            <p:cNvPicPr preferRelativeResize="0"/>
            <p:nvPr/>
          </p:nvPicPr>
          <p:blipFill rotWithShape="1">
            <a:blip r:embed="rId3">
              <a:alphaModFix/>
            </a:blip>
            <a:srcRect b="0" l="0" r="0" t="0"/>
            <a:stretch/>
          </p:blipFill>
          <p:spPr>
            <a:xfrm>
              <a:off x="1314449" y="4294612"/>
              <a:ext cx="114300" cy="114299"/>
            </a:xfrm>
            <a:prstGeom prst="rect">
              <a:avLst/>
            </a:prstGeom>
            <a:noFill/>
            <a:ln>
              <a:noFill/>
            </a:ln>
          </p:spPr>
        </p:pic>
        <p:pic>
          <p:nvPicPr>
            <p:cNvPr id="701" name="Google Shape;701;p44"/>
            <p:cNvPicPr preferRelativeResize="0"/>
            <p:nvPr/>
          </p:nvPicPr>
          <p:blipFill rotWithShape="1">
            <a:blip r:embed="rId3">
              <a:alphaModFix/>
            </a:blip>
            <a:srcRect b="0" l="0" r="0" t="0"/>
            <a:stretch/>
          </p:blipFill>
          <p:spPr>
            <a:xfrm>
              <a:off x="1314449" y="4847062"/>
              <a:ext cx="114300" cy="114299"/>
            </a:xfrm>
            <a:prstGeom prst="rect">
              <a:avLst/>
            </a:prstGeom>
            <a:noFill/>
            <a:ln>
              <a:noFill/>
            </a:ln>
          </p:spPr>
        </p:pic>
        <p:pic>
          <p:nvPicPr>
            <p:cNvPr id="702" name="Google Shape;702;p44"/>
            <p:cNvPicPr preferRelativeResize="0"/>
            <p:nvPr/>
          </p:nvPicPr>
          <p:blipFill rotWithShape="1">
            <a:blip r:embed="rId3">
              <a:alphaModFix/>
            </a:blip>
            <a:srcRect b="0" l="0" r="0" t="0"/>
            <a:stretch/>
          </p:blipFill>
          <p:spPr>
            <a:xfrm>
              <a:off x="1314449" y="5399512"/>
              <a:ext cx="114300" cy="114299"/>
            </a:xfrm>
            <a:prstGeom prst="rect">
              <a:avLst/>
            </a:prstGeom>
            <a:noFill/>
            <a:ln>
              <a:noFill/>
            </a:ln>
          </p:spPr>
        </p:pic>
        <p:pic>
          <p:nvPicPr>
            <p:cNvPr id="703" name="Google Shape;703;p44"/>
            <p:cNvPicPr preferRelativeResize="0"/>
            <p:nvPr/>
          </p:nvPicPr>
          <p:blipFill rotWithShape="1">
            <a:blip r:embed="rId3">
              <a:alphaModFix/>
            </a:blip>
            <a:srcRect b="0" l="0" r="0" t="0"/>
            <a:stretch/>
          </p:blipFill>
          <p:spPr>
            <a:xfrm>
              <a:off x="1314449" y="6504412"/>
              <a:ext cx="114300" cy="114299"/>
            </a:xfrm>
            <a:prstGeom prst="rect">
              <a:avLst/>
            </a:prstGeom>
            <a:noFill/>
            <a:ln>
              <a:noFill/>
            </a:ln>
          </p:spPr>
        </p:pic>
        <p:pic>
          <p:nvPicPr>
            <p:cNvPr id="704" name="Google Shape;704;p44"/>
            <p:cNvPicPr preferRelativeResize="0"/>
            <p:nvPr/>
          </p:nvPicPr>
          <p:blipFill rotWithShape="1">
            <a:blip r:embed="rId4">
              <a:alphaModFix/>
            </a:blip>
            <a:srcRect b="0" l="0" r="0" t="0"/>
            <a:stretch/>
          </p:blipFill>
          <p:spPr>
            <a:xfrm>
              <a:off x="2344200" y="7175933"/>
              <a:ext cx="2514599" cy="2609849"/>
            </a:xfrm>
            <a:prstGeom prst="rect">
              <a:avLst/>
            </a:prstGeom>
            <a:noFill/>
            <a:ln>
              <a:noFill/>
            </a:ln>
          </p:spPr>
        </p:pic>
      </p:grpSp>
      <p:sp>
        <p:nvSpPr>
          <p:cNvPr id="705" name="Google Shape;705;p44"/>
          <p:cNvSpPr txBox="1"/>
          <p:nvPr/>
        </p:nvSpPr>
        <p:spPr>
          <a:xfrm>
            <a:off x="1593750" y="2307055"/>
            <a:ext cx="4357370" cy="4445000"/>
          </a:xfrm>
          <a:prstGeom prst="rect">
            <a:avLst/>
          </a:prstGeom>
          <a:noFill/>
          <a:ln>
            <a:noFill/>
          </a:ln>
        </p:spPr>
        <p:txBody>
          <a:bodyPr anchorCtr="0" anchor="t" bIns="0" lIns="0" spcFirstLastPara="1" rIns="0" wrap="square" tIns="184150">
            <a:spAutoFit/>
          </a:bodyPr>
          <a:lstStyle/>
          <a:p>
            <a:pPr indent="0" lvl="0" marL="12700" marR="0" rtl="0" algn="l">
              <a:lnSpc>
                <a:spcPct val="100000"/>
              </a:lnSpc>
              <a:spcBef>
                <a:spcPts val="0"/>
              </a:spcBef>
              <a:spcAft>
                <a:spcPts val="0"/>
              </a:spcAft>
              <a:buNone/>
            </a:pPr>
            <a:r>
              <a:rPr lang="en-US" sz="2500">
                <a:solidFill>
                  <a:schemeClr val="dk1"/>
                </a:solidFill>
                <a:latin typeface="Lucida Sans"/>
                <a:ea typeface="Lucida Sans"/>
                <a:cs typeface="Lucida Sans"/>
                <a:sym typeface="Lucida Sans"/>
              </a:rPr>
              <a:t>Fatigue</a:t>
            </a:r>
            <a:endParaRPr sz="2500">
              <a:solidFill>
                <a:schemeClr val="dk1"/>
              </a:solidFill>
              <a:latin typeface="Lucida Sans"/>
              <a:ea typeface="Lucida Sans"/>
              <a:cs typeface="Lucida Sans"/>
              <a:sym typeface="Lucida Sans"/>
            </a:endParaRPr>
          </a:p>
          <a:p>
            <a:pPr indent="0" lvl="0" marL="12700" marR="5080" rtl="0" algn="l">
              <a:lnSpc>
                <a:spcPct val="145000"/>
              </a:lnSpc>
              <a:spcBef>
                <a:spcPts val="0"/>
              </a:spcBef>
              <a:spcAft>
                <a:spcPts val="0"/>
              </a:spcAft>
              <a:buNone/>
            </a:pPr>
            <a:r>
              <a:rPr lang="en-US" sz="2500">
                <a:solidFill>
                  <a:schemeClr val="dk1"/>
                </a:solidFill>
                <a:latin typeface="Lucida Sans"/>
                <a:ea typeface="Lucida Sans"/>
                <a:cs typeface="Lucida Sans"/>
                <a:sym typeface="Lucida Sans"/>
              </a:rPr>
              <a:t>Douleurs : maux de dos, maux  de tête, douleurs musculaires  Troubles du sommeil</a:t>
            </a:r>
            <a:endParaRPr sz="2500">
              <a:solidFill>
                <a:schemeClr val="dk1"/>
              </a:solidFill>
              <a:latin typeface="Lucida Sans"/>
              <a:ea typeface="Lucida Sans"/>
              <a:cs typeface="Lucida Sans"/>
              <a:sym typeface="Lucida Sans"/>
            </a:endParaRPr>
          </a:p>
          <a:p>
            <a:pPr indent="0" lvl="0" marL="12700" marR="1073150" rtl="0" algn="l">
              <a:lnSpc>
                <a:spcPct val="145000"/>
              </a:lnSpc>
              <a:spcBef>
                <a:spcPts val="0"/>
              </a:spcBef>
              <a:spcAft>
                <a:spcPts val="0"/>
              </a:spcAft>
              <a:buNone/>
            </a:pPr>
            <a:r>
              <a:rPr lang="en-US" sz="2500">
                <a:solidFill>
                  <a:schemeClr val="dk1"/>
                </a:solidFill>
                <a:latin typeface="Lucida Sans"/>
                <a:ea typeface="Lucida Sans"/>
                <a:cs typeface="Lucida Sans"/>
                <a:sym typeface="Lucida Sans"/>
              </a:rPr>
              <a:t>Troubles de l’appétit  Dysfonctionnements  hormonaux  Hypertension artérielle</a:t>
            </a:r>
            <a:endParaRPr sz="2500">
              <a:solidFill>
                <a:schemeClr val="dk1"/>
              </a:solidFill>
              <a:latin typeface="Lucida Sans"/>
              <a:ea typeface="Lucida Sans"/>
              <a:cs typeface="Lucida Sans"/>
              <a:sym typeface="Lucida Sans"/>
            </a:endParaRPr>
          </a:p>
        </p:txBody>
      </p:sp>
      <p:sp>
        <p:nvSpPr>
          <p:cNvPr id="706" name="Google Shape;706;p44"/>
          <p:cNvSpPr/>
          <p:nvPr/>
        </p:nvSpPr>
        <p:spPr>
          <a:xfrm>
            <a:off x="12424461" y="1361102"/>
            <a:ext cx="5147945" cy="7681595"/>
          </a:xfrm>
          <a:custGeom>
            <a:rect b="b" l="l" r="r" t="t"/>
            <a:pathLst>
              <a:path extrusionOk="0" h="7681595" w="5147944">
                <a:moveTo>
                  <a:pt x="4755606" y="7681065"/>
                </a:moveTo>
                <a:lnTo>
                  <a:pt x="391913" y="7681065"/>
                </a:lnTo>
                <a:lnTo>
                  <a:pt x="390561" y="7680863"/>
                </a:lnTo>
                <a:lnTo>
                  <a:pt x="344494" y="7669286"/>
                </a:lnTo>
                <a:lnTo>
                  <a:pt x="299876" y="7653306"/>
                </a:lnTo>
                <a:lnTo>
                  <a:pt x="257027" y="7633056"/>
                </a:lnTo>
                <a:lnTo>
                  <a:pt x="216266" y="7608667"/>
                </a:lnTo>
                <a:lnTo>
                  <a:pt x="177911" y="7580272"/>
                </a:lnTo>
                <a:lnTo>
                  <a:pt x="142280" y="7548003"/>
                </a:lnTo>
                <a:lnTo>
                  <a:pt x="110010" y="7512372"/>
                </a:lnTo>
                <a:lnTo>
                  <a:pt x="81615" y="7474016"/>
                </a:lnTo>
                <a:lnTo>
                  <a:pt x="57227" y="7433255"/>
                </a:lnTo>
                <a:lnTo>
                  <a:pt x="36976" y="7390406"/>
                </a:lnTo>
                <a:lnTo>
                  <a:pt x="20997" y="7345789"/>
                </a:lnTo>
                <a:lnTo>
                  <a:pt x="9419" y="7299721"/>
                </a:lnTo>
                <a:lnTo>
                  <a:pt x="2376" y="7252521"/>
                </a:lnTo>
                <a:lnTo>
                  <a:pt x="0" y="7204519"/>
                </a:lnTo>
                <a:lnTo>
                  <a:pt x="0" y="485762"/>
                </a:lnTo>
                <a:lnTo>
                  <a:pt x="2376" y="437761"/>
                </a:lnTo>
                <a:lnTo>
                  <a:pt x="9419" y="390561"/>
                </a:lnTo>
                <a:lnTo>
                  <a:pt x="20997" y="344493"/>
                </a:lnTo>
                <a:lnTo>
                  <a:pt x="36976" y="299876"/>
                </a:lnTo>
                <a:lnTo>
                  <a:pt x="57227" y="257027"/>
                </a:lnTo>
                <a:lnTo>
                  <a:pt x="81615" y="216266"/>
                </a:lnTo>
                <a:lnTo>
                  <a:pt x="110010" y="177910"/>
                </a:lnTo>
                <a:lnTo>
                  <a:pt x="142280" y="142279"/>
                </a:lnTo>
                <a:lnTo>
                  <a:pt x="177911" y="110010"/>
                </a:lnTo>
                <a:lnTo>
                  <a:pt x="216266" y="81615"/>
                </a:lnTo>
                <a:lnTo>
                  <a:pt x="257027" y="57226"/>
                </a:lnTo>
                <a:lnTo>
                  <a:pt x="299876" y="36976"/>
                </a:lnTo>
                <a:lnTo>
                  <a:pt x="344494" y="20997"/>
                </a:lnTo>
                <a:lnTo>
                  <a:pt x="390561" y="9419"/>
                </a:lnTo>
                <a:lnTo>
                  <a:pt x="437761" y="2376"/>
                </a:lnTo>
                <a:lnTo>
                  <a:pt x="485761" y="0"/>
                </a:lnTo>
                <a:lnTo>
                  <a:pt x="4661757" y="0"/>
                </a:lnTo>
                <a:lnTo>
                  <a:pt x="4709758" y="2376"/>
                </a:lnTo>
                <a:lnTo>
                  <a:pt x="4756957" y="9419"/>
                </a:lnTo>
                <a:lnTo>
                  <a:pt x="4803025" y="20997"/>
                </a:lnTo>
                <a:lnTo>
                  <a:pt x="4847643" y="36976"/>
                </a:lnTo>
                <a:lnTo>
                  <a:pt x="4890492" y="57226"/>
                </a:lnTo>
                <a:lnTo>
                  <a:pt x="4931253" y="81615"/>
                </a:lnTo>
                <a:lnTo>
                  <a:pt x="4969609" y="110010"/>
                </a:lnTo>
                <a:lnTo>
                  <a:pt x="5005240" y="142279"/>
                </a:lnTo>
                <a:lnTo>
                  <a:pt x="5037509" y="177910"/>
                </a:lnTo>
                <a:lnTo>
                  <a:pt x="5065904" y="216266"/>
                </a:lnTo>
                <a:lnTo>
                  <a:pt x="5090293" y="257027"/>
                </a:lnTo>
                <a:lnTo>
                  <a:pt x="5110542" y="299876"/>
                </a:lnTo>
                <a:lnTo>
                  <a:pt x="5126522" y="344493"/>
                </a:lnTo>
                <a:lnTo>
                  <a:pt x="5138099" y="390561"/>
                </a:lnTo>
                <a:lnTo>
                  <a:pt x="5145142" y="437761"/>
                </a:lnTo>
                <a:lnTo>
                  <a:pt x="5147519" y="485762"/>
                </a:lnTo>
                <a:lnTo>
                  <a:pt x="5147519" y="7204519"/>
                </a:lnTo>
                <a:lnTo>
                  <a:pt x="5145142" y="7252521"/>
                </a:lnTo>
                <a:lnTo>
                  <a:pt x="5138099" y="7299721"/>
                </a:lnTo>
                <a:lnTo>
                  <a:pt x="5126522" y="7345789"/>
                </a:lnTo>
                <a:lnTo>
                  <a:pt x="5110542" y="7390406"/>
                </a:lnTo>
                <a:lnTo>
                  <a:pt x="5090293" y="7433255"/>
                </a:lnTo>
                <a:lnTo>
                  <a:pt x="5065904" y="7474016"/>
                </a:lnTo>
                <a:lnTo>
                  <a:pt x="5037509" y="7512372"/>
                </a:lnTo>
                <a:lnTo>
                  <a:pt x="5005240" y="7548003"/>
                </a:lnTo>
                <a:lnTo>
                  <a:pt x="4969609" y="7580272"/>
                </a:lnTo>
                <a:lnTo>
                  <a:pt x="4931253" y="7608667"/>
                </a:lnTo>
                <a:lnTo>
                  <a:pt x="4890492" y="7633056"/>
                </a:lnTo>
                <a:lnTo>
                  <a:pt x="4847643" y="7653306"/>
                </a:lnTo>
                <a:lnTo>
                  <a:pt x="4803025" y="7669286"/>
                </a:lnTo>
                <a:lnTo>
                  <a:pt x="4756957" y="7680863"/>
                </a:lnTo>
                <a:lnTo>
                  <a:pt x="4755606" y="7681065"/>
                </a:lnTo>
                <a:close/>
              </a:path>
            </a:pathLst>
          </a:custGeom>
          <a:solidFill>
            <a:srgbClr val="FEF1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7" name="Google Shape;707;p44"/>
          <p:cNvSpPr txBox="1"/>
          <p:nvPr/>
        </p:nvSpPr>
        <p:spPr>
          <a:xfrm>
            <a:off x="12646462" y="1365230"/>
            <a:ext cx="4703445" cy="46735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900">
                <a:solidFill>
                  <a:schemeClr val="dk1"/>
                </a:solidFill>
                <a:latin typeface="Trebuchet MS"/>
                <a:ea typeface="Trebuchet MS"/>
                <a:cs typeface="Trebuchet MS"/>
                <a:sym typeface="Trebuchet MS"/>
              </a:rPr>
              <a:t>PLAN COMPORTEMENTAL</a:t>
            </a:r>
            <a:endParaRPr sz="2900">
              <a:solidFill>
                <a:schemeClr val="dk1"/>
              </a:solidFill>
              <a:latin typeface="Trebuchet MS"/>
              <a:ea typeface="Trebuchet MS"/>
              <a:cs typeface="Trebuchet MS"/>
              <a:sym typeface="Trebuchet MS"/>
            </a:endParaRPr>
          </a:p>
        </p:txBody>
      </p:sp>
      <p:grpSp>
        <p:nvGrpSpPr>
          <p:cNvPr id="708" name="Google Shape;708;p44"/>
          <p:cNvGrpSpPr/>
          <p:nvPr/>
        </p:nvGrpSpPr>
        <p:grpSpPr>
          <a:xfrm>
            <a:off x="12710211" y="2498641"/>
            <a:ext cx="114300" cy="5943599"/>
            <a:chOff x="12710211" y="2498641"/>
            <a:chExt cx="114300" cy="5943599"/>
          </a:xfrm>
        </p:grpSpPr>
        <p:pic>
          <p:nvPicPr>
            <p:cNvPr id="709" name="Google Shape;709;p44"/>
            <p:cNvPicPr preferRelativeResize="0"/>
            <p:nvPr/>
          </p:nvPicPr>
          <p:blipFill rotWithShape="1">
            <a:blip r:embed="rId3">
              <a:alphaModFix/>
            </a:blip>
            <a:srcRect b="0" l="0" r="0" t="0"/>
            <a:stretch/>
          </p:blipFill>
          <p:spPr>
            <a:xfrm>
              <a:off x="12710211" y="2498641"/>
              <a:ext cx="114300" cy="114299"/>
            </a:xfrm>
            <a:prstGeom prst="rect">
              <a:avLst/>
            </a:prstGeom>
            <a:noFill/>
            <a:ln>
              <a:noFill/>
            </a:ln>
          </p:spPr>
        </p:pic>
        <p:pic>
          <p:nvPicPr>
            <p:cNvPr id="710" name="Google Shape;710;p44"/>
            <p:cNvPicPr preferRelativeResize="0"/>
            <p:nvPr/>
          </p:nvPicPr>
          <p:blipFill rotWithShape="1">
            <a:blip r:embed="rId3">
              <a:alphaModFix/>
            </a:blip>
            <a:srcRect b="0" l="0" r="0" t="0"/>
            <a:stretch/>
          </p:blipFill>
          <p:spPr>
            <a:xfrm>
              <a:off x="12710211" y="3470191"/>
              <a:ext cx="114300" cy="114299"/>
            </a:xfrm>
            <a:prstGeom prst="rect">
              <a:avLst/>
            </a:prstGeom>
            <a:noFill/>
            <a:ln>
              <a:noFill/>
            </a:ln>
          </p:spPr>
        </p:pic>
        <p:pic>
          <p:nvPicPr>
            <p:cNvPr id="711" name="Google Shape;711;p44"/>
            <p:cNvPicPr preferRelativeResize="0"/>
            <p:nvPr/>
          </p:nvPicPr>
          <p:blipFill rotWithShape="1">
            <a:blip r:embed="rId3">
              <a:alphaModFix/>
            </a:blip>
            <a:srcRect b="0" l="0" r="0" t="0"/>
            <a:stretch/>
          </p:blipFill>
          <p:spPr>
            <a:xfrm>
              <a:off x="12710211" y="4441741"/>
              <a:ext cx="114300" cy="114299"/>
            </a:xfrm>
            <a:prstGeom prst="rect">
              <a:avLst/>
            </a:prstGeom>
            <a:noFill/>
            <a:ln>
              <a:noFill/>
            </a:ln>
          </p:spPr>
        </p:pic>
        <p:pic>
          <p:nvPicPr>
            <p:cNvPr id="712" name="Google Shape;712;p44"/>
            <p:cNvPicPr preferRelativeResize="0"/>
            <p:nvPr/>
          </p:nvPicPr>
          <p:blipFill rotWithShape="1">
            <a:blip r:embed="rId3">
              <a:alphaModFix/>
            </a:blip>
            <a:srcRect b="0" l="0" r="0" t="0"/>
            <a:stretch/>
          </p:blipFill>
          <p:spPr>
            <a:xfrm>
              <a:off x="12710211" y="5899066"/>
              <a:ext cx="114300" cy="114299"/>
            </a:xfrm>
            <a:prstGeom prst="rect">
              <a:avLst/>
            </a:prstGeom>
            <a:noFill/>
            <a:ln>
              <a:noFill/>
            </a:ln>
          </p:spPr>
        </p:pic>
        <p:pic>
          <p:nvPicPr>
            <p:cNvPr id="713" name="Google Shape;713;p44"/>
            <p:cNvPicPr preferRelativeResize="0"/>
            <p:nvPr/>
          </p:nvPicPr>
          <p:blipFill rotWithShape="1">
            <a:blip r:embed="rId3">
              <a:alphaModFix/>
            </a:blip>
            <a:srcRect b="0" l="0" r="0" t="0"/>
            <a:stretch/>
          </p:blipFill>
          <p:spPr>
            <a:xfrm>
              <a:off x="12710211" y="6870616"/>
              <a:ext cx="114300" cy="114299"/>
            </a:xfrm>
            <a:prstGeom prst="rect">
              <a:avLst/>
            </a:prstGeom>
            <a:noFill/>
            <a:ln>
              <a:noFill/>
            </a:ln>
          </p:spPr>
        </p:pic>
        <p:pic>
          <p:nvPicPr>
            <p:cNvPr id="714" name="Google Shape;714;p44"/>
            <p:cNvPicPr preferRelativeResize="0"/>
            <p:nvPr/>
          </p:nvPicPr>
          <p:blipFill rotWithShape="1">
            <a:blip r:embed="rId3">
              <a:alphaModFix/>
            </a:blip>
            <a:srcRect b="0" l="0" r="0" t="0"/>
            <a:stretch/>
          </p:blipFill>
          <p:spPr>
            <a:xfrm>
              <a:off x="12710211" y="7842166"/>
              <a:ext cx="114300" cy="114299"/>
            </a:xfrm>
            <a:prstGeom prst="rect">
              <a:avLst/>
            </a:prstGeom>
            <a:noFill/>
            <a:ln>
              <a:noFill/>
            </a:ln>
          </p:spPr>
        </p:pic>
        <p:pic>
          <p:nvPicPr>
            <p:cNvPr id="715" name="Google Shape;715;p44"/>
            <p:cNvPicPr preferRelativeResize="0"/>
            <p:nvPr/>
          </p:nvPicPr>
          <p:blipFill rotWithShape="1">
            <a:blip r:embed="rId3">
              <a:alphaModFix/>
            </a:blip>
            <a:srcRect b="0" l="0" r="0" t="0"/>
            <a:stretch/>
          </p:blipFill>
          <p:spPr>
            <a:xfrm>
              <a:off x="12710211" y="8327941"/>
              <a:ext cx="114300" cy="114299"/>
            </a:xfrm>
            <a:prstGeom prst="rect">
              <a:avLst/>
            </a:prstGeom>
            <a:noFill/>
            <a:ln>
              <a:noFill/>
            </a:ln>
          </p:spPr>
        </p:pic>
      </p:grpSp>
      <p:sp>
        <p:nvSpPr>
          <p:cNvPr id="716" name="Google Shape;716;p44"/>
          <p:cNvSpPr txBox="1"/>
          <p:nvPr/>
        </p:nvSpPr>
        <p:spPr>
          <a:xfrm>
            <a:off x="12989511" y="2235110"/>
            <a:ext cx="4445635" cy="6340475"/>
          </a:xfrm>
          <a:prstGeom prst="rect">
            <a:avLst/>
          </a:prstGeom>
          <a:noFill/>
          <a:ln>
            <a:noFill/>
          </a:ln>
        </p:spPr>
        <p:txBody>
          <a:bodyPr anchorCtr="0" anchor="t" bIns="0" lIns="0" spcFirstLastPara="1" rIns="0" wrap="square" tIns="12700">
            <a:spAutoFit/>
          </a:bodyPr>
          <a:lstStyle/>
          <a:p>
            <a:pPr indent="0" lvl="0" marL="12700" marR="5080" rtl="0" algn="l">
              <a:lnSpc>
                <a:spcPct val="127499"/>
              </a:lnSpc>
              <a:spcBef>
                <a:spcPts val="0"/>
              </a:spcBef>
              <a:spcAft>
                <a:spcPts val="0"/>
              </a:spcAft>
              <a:buNone/>
            </a:pPr>
            <a:r>
              <a:rPr lang="en-US" sz="2500">
                <a:solidFill>
                  <a:schemeClr val="dk1"/>
                </a:solidFill>
                <a:latin typeface="Lucida Sans"/>
                <a:ea typeface="Lucida Sans"/>
                <a:cs typeface="Lucida Sans"/>
                <a:sym typeface="Lucida Sans"/>
              </a:rPr>
              <a:t>Symptômes du stress : anxiété,  nervosité, irritabilité</a:t>
            </a:r>
            <a:endParaRPr sz="2500">
              <a:solidFill>
                <a:schemeClr val="dk1"/>
              </a:solidFill>
              <a:latin typeface="Lucida Sans"/>
              <a:ea typeface="Lucida Sans"/>
              <a:cs typeface="Lucida Sans"/>
              <a:sym typeface="Lucida Sans"/>
            </a:endParaRPr>
          </a:p>
          <a:p>
            <a:pPr indent="0" lvl="0" marL="12700" marR="106680" rtl="0" algn="l">
              <a:lnSpc>
                <a:spcPct val="127499"/>
              </a:lnSpc>
              <a:spcBef>
                <a:spcPts val="0"/>
              </a:spcBef>
              <a:spcAft>
                <a:spcPts val="0"/>
              </a:spcAft>
              <a:buNone/>
            </a:pPr>
            <a:r>
              <a:rPr lang="en-US" sz="2500">
                <a:solidFill>
                  <a:schemeClr val="dk1"/>
                </a:solidFill>
                <a:latin typeface="Lucida Sans"/>
                <a:ea typeface="Lucida Sans"/>
                <a:cs typeface="Lucida Sans"/>
                <a:sym typeface="Lucida Sans"/>
              </a:rPr>
              <a:t>Troubles cognitifs : problèmes  de mémoire, de concentration  Consommation croissante de  substances (alcool, tabac,  drogues, médicaments)</a:t>
            </a:r>
            <a:endParaRPr sz="2500">
              <a:solidFill>
                <a:schemeClr val="dk1"/>
              </a:solidFill>
              <a:latin typeface="Lucida Sans"/>
              <a:ea typeface="Lucida Sans"/>
              <a:cs typeface="Lucida Sans"/>
              <a:sym typeface="Lucida Sans"/>
            </a:endParaRPr>
          </a:p>
          <a:p>
            <a:pPr indent="0" lvl="0" marL="12700" marR="177800" rtl="0" algn="l">
              <a:lnSpc>
                <a:spcPct val="127499"/>
              </a:lnSpc>
              <a:spcBef>
                <a:spcPts val="0"/>
              </a:spcBef>
              <a:spcAft>
                <a:spcPts val="0"/>
              </a:spcAft>
              <a:buNone/>
            </a:pPr>
            <a:r>
              <a:rPr lang="en-US" sz="2500">
                <a:solidFill>
                  <a:schemeClr val="dk1"/>
                </a:solidFill>
                <a:latin typeface="Lucida Sans"/>
                <a:ea typeface="Lucida Sans"/>
                <a:cs typeface="Lucida Sans"/>
                <a:sym typeface="Lucida Sans"/>
              </a:rPr>
              <a:t>Repli sur soi, isolement,  méfiance exagérée, confusion  Désimplication, absentéisme,  erreurs répétées</a:t>
            </a:r>
            <a:endParaRPr sz="2500">
              <a:solidFill>
                <a:schemeClr val="dk1"/>
              </a:solidFill>
              <a:latin typeface="Lucida Sans"/>
              <a:ea typeface="Lucida Sans"/>
              <a:cs typeface="Lucida Sans"/>
              <a:sym typeface="Lucida Sans"/>
            </a:endParaRPr>
          </a:p>
          <a:p>
            <a:pPr indent="0" lvl="0" marL="12700" marR="2799080" rtl="0" algn="l">
              <a:lnSpc>
                <a:spcPct val="127499"/>
              </a:lnSpc>
              <a:spcBef>
                <a:spcPts val="0"/>
              </a:spcBef>
              <a:spcAft>
                <a:spcPts val="0"/>
              </a:spcAft>
              <a:buNone/>
            </a:pPr>
            <a:r>
              <a:rPr lang="en-US" sz="2500">
                <a:solidFill>
                  <a:schemeClr val="dk1"/>
                </a:solidFill>
                <a:latin typeface="Lucida Sans"/>
                <a:ea typeface="Lucida Sans"/>
                <a:cs typeface="Lucida Sans"/>
                <a:sym typeface="Lucida Sans"/>
              </a:rPr>
              <a:t>Dépression  Suicide</a:t>
            </a:r>
            <a:endParaRPr sz="2500">
              <a:solidFill>
                <a:schemeClr val="dk1"/>
              </a:solidFill>
              <a:latin typeface="Lucida Sans"/>
              <a:ea typeface="Lucida Sans"/>
              <a:cs typeface="Lucida Sans"/>
              <a:sym typeface="Lucida Sans"/>
            </a:endParaRPr>
          </a:p>
        </p:txBody>
      </p:sp>
      <p:sp>
        <p:nvSpPr>
          <p:cNvPr id="717" name="Google Shape;717;p44"/>
          <p:cNvSpPr/>
          <p:nvPr/>
        </p:nvSpPr>
        <p:spPr>
          <a:xfrm>
            <a:off x="6726581" y="1361102"/>
            <a:ext cx="5147945" cy="7681595"/>
          </a:xfrm>
          <a:custGeom>
            <a:rect b="b" l="l" r="r" t="t"/>
            <a:pathLst>
              <a:path extrusionOk="0" h="7681595" w="5147945">
                <a:moveTo>
                  <a:pt x="4755606" y="7681065"/>
                </a:moveTo>
                <a:lnTo>
                  <a:pt x="391913" y="7681065"/>
                </a:lnTo>
                <a:lnTo>
                  <a:pt x="390562" y="7680863"/>
                </a:lnTo>
                <a:lnTo>
                  <a:pt x="344494" y="7669286"/>
                </a:lnTo>
                <a:lnTo>
                  <a:pt x="299876" y="7653306"/>
                </a:lnTo>
                <a:lnTo>
                  <a:pt x="257027" y="7633056"/>
                </a:lnTo>
                <a:lnTo>
                  <a:pt x="216266" y="7608667"/>
                </a:lnTo>
                <a:lnTo>
                  <a:pt x="177911" y="7580272"/>
                </a:lnTo>
                <a:lnTo>
                  <a:pt x="142280" y="7548003"/>
                </a:lnTo>
                <a:lnTo>
                  <a:pt x="110010" y="7512372"/>
                </a:lnTo>
                <a:lnTo>
                  <a:pt x="81615" y="7474016"/>
                </a:lnTo>
                <a:lnTo>
                  <a:pt x="57227" y="7433255"/>
                </a:lnTo>
                <a:lnTo>
                  <a:pt x="36977" y="7390406"/>
                </a:lnTo>
                <a:lnTo>
                  <a:pt x="20997" y="7345789"/>
                </a:lnTo>
                <a:lnTo>
                  <a:pt x="9419" y="7299721"/>
                </a:lnTo>
                <a:lnTo>
                  <a:pt x="2376" y="7252521"/>
                </a:lnTo>
                <a:lnTo>
                  <a:pt x="0" y="7204517"/>
                </a:lnTo>
                <a:lnTo>
                  <a:pt x="0" y="485764"/>
                </a:lnTo>
                <a:lnTo>
                  <a:pt x="2376" y="437761"/>
                </a:lnTo>
                <a:lnTo>
                  <a:pt x="9419" y="390561"/>
                </a:lnTo>
                <a:lnTo>
                  <a:pt x="20997" y="344493"/>
                </a:lnTo>
                <a:lnTo>
                  <a:pt x="36977" y="299876"/>
                </a:lnTo>
                <a:lnTo>
                  <a:pt x="57227" y="257027"/>
                </a:lnTo>
                <a:lnTo>
                  <a:pt x="81615" y="216266"/>
                </a:lnTo>
                <a:lnTo>
                  <a:pt x="110010" y="177910"/>
                </a:lnTo>
                <a:lnTo>
                  <a:pt x="142280" y="142279"/>
                </a:lnTo>
                <a:lnTo>
                  <a:pt x="177911" y="110010"/>
                </a:lnTo>
                <a:lnTo>
                  <a:pt x="216266" y="81615"/>
                </a:lnTo>
                <a:lnTo>
                  <a:pt x="257027" y="57226"/>
                </a:lnTo>
                <a:lnTo>
                  <a:pt x="299876" y="36976"/>
                </a:lnTo>
                <a:lnTo>
                  <a:pt x="344494" y="20997"/>
                </a:lnTo>
                <a:lnTo>
                  <a:pt x="390562" y="9419"/>
                </a:lnTo>
                <a:lnTo>
                  <a:pt x="437761" y="2376"/>
                </a:lnTo>
                <a:lnTo>
                  <a:pt x="485762" y="0"/>
                </a:lnTo>
                <a:lnTo>
                  <a:pt x="4661757" y="0"/>
                </a:lnTo>
                <a:lnTo>
                  <a:pt x="4709758" y="2376"/>
                </a:lnTo>
                <a:lnTo>
                  <a:pt x="4756958" y="9419"/>
                </a:lnTo>
                <a:lnTo>
                  <a:pt x="4803025" y="20997"/>
                </a:lnTo>
                <a:lnTo>
                  <a:pt x="4847643" y="36976"/>
                </a:lnTo>
                <a:lnTo>
                  <a:pt x="4890492" y="57226"/>
                </a:lnTo>
                <a:lnTo>
                  <a:pt x="4931253" y="81615"/>
                </a:lnTo>
                <a:lnTo>
                  <a:pt x="4969609" y="110010"/>
                </a:lnTo>
                <a:lnTo>
                  <a:pt x="5005240" y="142279"/>
                </a:lnTo>
                <a:lnTo>
                  <a:pt x="5037509" y="177910"/>
                </a:lnTo>
                <a:lnTo>
                  <a:pt x="5065904" y="216266"/>
                </a:lnTo>
                <a:lnTo>
                  <a:pt x="5090292" y="257027"/>
                </a:lnTo>
                <a:lnTo>
                  <a:pt x="5110542" y="299876"/>
                </a:lnTo>
                <a:lnTo>
                  <a:pt x="5126522" y="344493"/>
                </a:lnTo>
                <a:lnTo>
                  <a:pt x="5138099" y="390561"/>
                </a:lnTo>
                <a:lnTo>
                  <a:pt x="5145143" y="437761"/>
                </a:lnTo>
                <a:lnTo>
                  <a:pt x="5147519" y="485764"/>
                </a:lnTo>
                <a:lnTo>
                  <a:pt x="5147519" y="7204517"/>
                </a:lnTo>
                <a:lnTo>
                  <a:pt x="5145143" y="7252521"/>
                </a:lnTo>
                <a:lnTo>
                  <a:pt x="5138099" y="7299721"/>
                </a:lnTo>
                <a:lnTo>
                  <a:pt x="5126522" y="7345789"/>
                </a:lnTo>
                <a:lnTo>
                  <a:pt x="5110542" y="7390406"/>
                </a:lnTo>
                <a:lnTo>
                  <a:pt x="5090292" y="7433255"/>
                </a:lnTo>
                <a:lnTo>
                  <a:pt x="5065904" y="7474016"/>
                </a:lnTo>
                <a:lnTo>
                  <a:pt x="5037509" y="7512372"/>
                </a:lnTo>
                <a:lnTo>
                  <a:pt x="5005240" y="7548003"/>
                </a:lnTo>
                <a:lnTo>
                  <a:pt x="4969609" y="7580272"/>
                </a:lnTo>
                <a:lnTo>
                  <a:pt x="4931253" y="7608667"/>
                </a:lnTo>
                <a:lnTo>
                  <a:pt x="4890492" y="7633056"/>
                </a:lnTo>
                <a:lnTo>
                  <a:pt x="4847643" y="7653306"/>
                </a:lnTo>
                <a:lnTo>
                  <a:pt x="4803025" y="7669286"/>
                </a:lnTo>
                <a:lnTo>
                  <a:pt x="4756958" y="7680863"/>
                </a:lnTo>
                <a:lnTo>
                  <a:pt x="4755606" y="7681065"/>
                </a:lnTo>
                <a:close/>
              </a:path>
            </a:pathLst>
          </a:custGeom>
          <a:solidFill>
            <a:srgbClr val="E1C4A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p44"/>
          <p:cNvSpPr txBox="1"/>
          <p:nvPr/>
        </p:nvSpPr>
        <p:spPr>
          <a:xfrm>
            <a:off x="7173313" y="1370500"/>
            <a:ext cx="4254500" cy="467359"/>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900">
                <a:solidFill>
                  <a:schemeClr val="dk1"/>
                </a:solidFill>
                <a:latin typeface="Trebuchet MS"/>
                <a:ea typeface="Trebuchet MS"/>
                <a:cs typeface="Trebuchet MS"/>
                <a:sym typeface="Trebuchet MS"/>
              </a:rPr>
              <a:t>PLAN PSYCHOLOGIQUE</a:t>
            </a:r>
            <a:endParaRPr sz="2900">
              <a:solidFill>
                <a:schemeClr val="dk1"/>
              </a:solidFill>
              <a:latin typeface="Trebuchet MS"/>
              <a:ea typeface="Trebuchet MS"/>
              <a:cs typeface="Trebuchet MS"/>
              <a:sym typeface="Trebuchet MS"/>
            </a:endParaRPr>
          </a:p>
        </p:txBody>
      </p:sp>
      <p:grpSp>
        <p:nvGrpSpPr>
          <p:cNvPr id="719" name="Google Shape;719;p44"/>
          <p:cNvGrpSpPr/>
          <p:nvPr/>
        </p:nvGrpSpPr>
        <p:grpSpPr>
          <a:xfrm>
            <a:off x="7012330" y="2722987"/>
            <a:ext cx="4214807" cy="6967545"/>
            <a:chOff x="7012330" y="2722987"/>
            <a:chExt cx="4214807" cy="6967545"/>
          </a:xfrm>
        </p:grpSpPr>
        <p:pic>
          <p:nvPicPr>
            <p:cNvPr id="720" name="Google Shape;720;p44"/>
            <p:cNvPicPr preferRelativeResize="0"/>
            <p:nvPr/>
          </p:nvPicPr>
          <p:blipFill rotWithShape="1">
            <a:blip r:embed="rId3">
              <a:alphaModFix/>
            </a:blip>
            <a:srcRect b="0" l="0" r="0" t="0"/>
            <a:stretch/>
          </p:blipFill>
          <p:spPr>
            <a:xfrm>
              <a:off x="7012330" y="2722987"/>
              <a:ext cx="114300" cy="114299"/>
            </a:xfrm>
            <a:prstGeom prst="rect">
              <a:avLst/>
            </a:prstGeom>
            <a:noFill/>
            <a:ln>
              <a:noFill/>
            </a:ln>
          </p:spPr>
        </p:pic>
        <p:pic>
          <p:nvPicPr>
            <p:cNvPr id="721" name="Google Shape;721;p44"/>
            <p:cNvPicPr preferRelativeResize="0"/>
            <p:nvPr/>
          </p:nvPicPr>
          <p:blipFill rotWithShape="1">
            <a:blip r:embed="rId3">
              <a:alphaModFix/>
            </a:blip>
            <a:srcRect b="0" l="0" r="0" t="0"/>
            <a:stretch/>
          </p:blipFill>
          <p:spPr>
            <a:xfrm>
              <a:off x="7012330" y="3827887"/>
              <a:ext cx="114300" cy="114299"/>
            </a:xfrm>
            <a:prstGeom prst="rect">
              <a:avLst/>
            </a:prstGeom>
            <a:noFill/>
            <a:ln>
              <a:noFill/>
            </a:ln>
          </p:spPr>
        </p:pic>
        <p:pic>
          <p:nvPicPr>
            <p:cNvPr id="722" name="Google Shape;722;p44"/>
            <p:cNvPicPr preferRelativeResize="0"/>
            <p:nvPr/>
          </p:nvPicPr>
          <p:blipFill rotWithShape="1">
            <a:blip r:embed="rId3">
              <a:alphaModFix/>
            </a:blip>
            <a:srcRect b="0" l="0" r="0" t="0"/>
            <a:stretch/>
          </p:blipFill>
          <p:spPr>
            <a:xfrm>
              <a:off x="7012330" y="4380337"/>
              <a:ext cx="114300" cy="114299"/>
            </a:xfrm>
            <a:prstGeom prst="rect">
              <a:avLst/>
            </a:prstGeom>
            <a:noFill/>
            <a:ln>
              <a:noFill/>
            </a:ln>
          </p:spPr>
        </p:pic>
        <p:pic>
          <p:nvPicPr>
            <p:cNvPr id="723" name="Google Shape;723;p44"/>
            <p:cNvPicPr preferRelativeResize="0"/>
            <p:nvPr/>
          </p:nvPicPr>
          <p:blipFill rotWithShape="1">
            <a:blip r:embed="rId3">
              <a:alphaModFix/>
            </a:blip>
            <a:srcRect b="0" l="0" r="0" t="0"/>
            <a:stretch/>
          </p:blipFill>
          <p:spPr>
            <a:xfrm>
              <a:off x="7012330" y="4932787"/>
              <a:ext cx="114300" cy="114299"/>
            </a:xfrm>
            <a:prstGeom prst="rect">
              <a:avLst/>
            </a:prstGeom>
            <a:noFill/>
            <a:ln>
              <a:noFill/>
            </a:ln>
          </p:spPr>
        </p:pic>
        <p:pic>
          <p:nvPicPr>
            <p:cNvPr id="724" name="Google Shape;724;p44"/>
            <p:cNvPicPr preferRelativeResize="0"/>
            <p:nvPr/>
          </p:nvPicPr>
          <p:blipFill rotWithShape="1">
            <a:blip r:embed="rId3">
              <a:alphaModFix/>
            </a:blip>
            <a:srcRect b="0" l="0" r="0" t="0"/>
            <a:stretch/>
          </p:blipFill>
          <p:spPr>
            <a:xfrm>
              <a:off x="7012330" y="5485237"/>
              <a:ext cx="114300" cy="114299"/>
            </a:xfrm>
            <a:prstGeom prst="rect">
              <a:avLst/>
            </a:prstGeom>
            <a:noFill/>
            <a:ln>
              <a:noFill/>
            </a:ln>
          </p:spPr>
        </p:pic>
        <p:pic>
          <p:nvPicPr>
            <p:cNvPr id="725" name="Google Shape;725;p44"/>
            <p:cNvPicPr preferRelativeResize="0"/>
            <p:nvPr/>
          </p:nvPicPr>
          <p:blipFill rotWithShape="1">
            <a:blip r:embed="rId3">
              <a:alphaModFix/>
            </a:blip>
            <a:srcRect b="0" l="0" r="0" t="0"/>
            <a:stretch/>
          </p:blipFill>
          <p:spPr>
            <a:xfrm>
              <a:off x="7012330" y="6037687"/>
              <a:ext cx="114300" cy="114299"/>
            </a:xfrm>
            <a:prstGeom prst="rect">
              <a:avLst/>
            </a:prstGeom>
            <a:noFill/>
            <a:ln>
              <a:noFill/>
            </a:ln>
          </p:spPr>
        </p:pic>
        <p:pic>
          <p:nvPicPr>
            <p:cNvPr id="726" name="Google Shape;726;p44"/>
            <p:cNvPicPr preferRelativeResize="0"/>
            <p:nvPr/>
          </p:nvPicPr>
          <p:blipFill rotWithShape="1">
            <a:blip r:embed="rId5">
              <a:alphaModFix/>
            </a:blip>
            <a:srcRect b="0" l="0" r="0" t="0"/>
            <a:stretch/>
          </p:blipFill>
          <p:spPr>
            <a:xfrm>
              <a:off x="8074363" y="7175933"/>
              <a:ext cx="3152774" cy="2514599"/>
            </a:xfrm>
            <a:prstGeom prst="rect">
              <a:avLst/>
            </a:prstGeom>
            <a:noFill/>
            <a:ln>
              <a:noFill/>
            </a:ln>
          </p:spPr>
        </p:pic>
      </p:grpSp>
      <p:sp>
        <p:nvSpPr>
          <p:cNvPr id="727" name="Google Shape;727;p44"/>
          <p:cNvSpPr txBox="1"/>
          <p:nvPr/>
        </p:nvSpPr>
        <p:spPr>
          <a:xfrm>
            <a:off x="7291631" y="2392780"/>
            <a:ext cx="4241800" cy="3892550"/>
          </a:xfrm>
          <a:prstGeom prst="rect">
            <a:avLst/>
          </a:prstGeom>
          <a:noFill/>
          <a:ln>
            <a:noFill/>
          </a:ln>
        </p:spPr>
        <p:txBody>
          <a:bodyPr anchorCtr="0" anchor="t" bIns="0" lIns="0" spcFirstLastPara="1" rIns="0" wrap="square" tIns="12700">
            <a:spAutoFit/>
          </a:bodyPr>
          <a:lstStyle/>
          <a:p>
            <a:pPr indent="0" lvl="0" marL="12700" marR="5080" rtl="0" algn="l">
              <a:lnSpc>
                <a:spcPct val="145000"/>
              </a:lnSpc>
              <a:spcBef>
                <a:spcPts val="0"/>
              </a:spcBef>
              <a:spcAft>
                <a:spcPts val="0"/>
              </a:spcAft>
              <a:buNone/>
            </a:pPr>
            <a:r>
              <a:rPr lang="en-US" sz="2500">
                <a:solidFill>
                  <a:schemeClr val="dk1"/>
                </a:solidFill>
                <a:latin typeface="Lucida Sans"/>
                <a:ea typeface="Lucida Sans"/>
                <a:cs typeface="Lucida Sans"/>
                <a:sym typeface="Lucida Sans"/>
              </a:rPr>
              <a:t>Sentiments d’impuissance, de  honte, de colère, de tristesse  Altération de l’estime de soi  Cauchemars</a:t>
            </a:r>
            <a:endParaRPr sz="2500">
              <a:solidFill>
                <a:schemeClr val="dk1"/>
              </a:solidFill>
              <a:latin typeface="Lucida Sans"/>
              <a:ea typeface="Lucida Sans"/>
              <a:cs typeface="Lucida Sans"/>
              <a:sym typeface="Lucida Sans"/>
            </a:endParaRPr>
          </a:p>
          <a:p>
            <a:pPr indent="0" lvl="0" marL="12700" marR="2222500" rtl="0" algn="l">
              <a:lnSpc>
                <a:spcPct val="145000"/>
              </a:lnSpc>
              <a:spcBef>
                <a:spcPts val="0"/>
              </a:spcBef>
              <a:spcAft>
                <a:spcPts val="0"/>
              </a:spcAft>
              <a:buNone/>
            </a:pPr>
            <a:r>
              <a:rPr lang="en-US" sz="2500">
                <a:solidFill>
                  <a:schemeClr val="dk1"/>
                </a:solidFill>
                <a:latin typeface="Lucida Sans"/>
                <a:ea typeface="Lucida Sans"/>
                <a:cs typeface="Lucida Sans"/>
                <a:sym typeface="Lucida Sans"/>
              </a:rPr>
              <a:t>Perte de désir  Angoisses  Culpabilité</a:t>
            </a:r>
            <a:endParaRPr sz="2500">
              <a:solidFill>
                <a:schemeClr val="dk1"/>
              </a:solidFill>
              <a:latin typeface="Lucida Sans"/>
              <a:ea typeface="Lucida Sans"/>
              <a:cs typeface="Lucida Sans"/>
              <a:sym typeface="Lucida Sans"/>
            </a:endParaRPr>
          </a:p>
        </p:txBody>
      </p:sp>
      <p:pic>
        <p:nvPicPr>
          <p:cNvPr id="728" name="Google Shape;728;p44"/>
          <p:cNvPicPr preferRelativeResize="0"/>
          <p:nvPr/>
        </p:nvPicPr>
        <p:blipFill rotWithShape="1">
          <a:blip r:embed="rId6">
            <a:alphaModFix/>
          </a:blip>
          <a:srcRect b="0" l="0" r="0" t="0"/>
          <a:stretch/>
        </p:blipFill>
        <p:spPr>
          <a:xfrm>
            <a:off x="14436383" y="7175934"/>
            <a:ext cx="3133724" cy="26098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2024-09-14T05:44:31Z</dcterms:created>
  <dc:creator>Ca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2024-09-13T00:00:00Z</vt:filetime>
  </property>
  <property fmtid="{D5CDD505-2E9C-101B-9397-08002B2CF9AE}" pid="3" name="Creator">
    <vt:lpwstr>Canva</vt:lpwstr>
  </property>
  <property fmtid="{D5CDD505-2E9C-101B-9397-08002B2CF9AE}" pid="4" name="LastSaved">
    <vt:filetime>2024-09-14T00:00:00Z</vt:filetime>
  </property>
</Properties>
</file>